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3" r:id="rId2"/>
    <p:sldId id="324" r:id="rId3"/>
    <p:sldId id="515" r:id="rId4"/>
    <p:sldId id="494" r:id="rId5"/>
    <p:sldId id="399" r:id="rId6"/>
    <p:sldId id="496" r:id="rId7"/>
    <p:sldId id="497" r:id="rId8"/>
    <p:sldId id="499" r:id="rId9"/>
    <p:sldId id="500" r:id="rId10"/>
    <p:sldId id="501" r:id="rId11"/>
    <p:sldId id="503" r:id="rId12"/>
    <p:sldId id="506" r:id="rId13"/>
    <p:sldId id="504" r:id="rId14"/>
    <p:sldId id="507" r:id="rId15"/>
    <p:sldId id="505" r:id="rId16"/>
    <p:sldId id="508" r:id="rId17"/>
    <p:sldId id="509" r:id="rId18"/>
    <p:sldId id="510" r:id="rId19"/>
    <p:sldId id="511" r:id="rId20"/>
    <p:sldId id="512" r:id="rId21"/>
    <p:sldId id="513" r:id="rId22"/>
    <p:sldId id="514" r:id="rId23"/>
    <p:sldId id="516" r:id="rId24"/>
    <p:sldId id="517" r:id="rId25"/>
    <p:sldId id="409" r:id="rId26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66FF"/>
    <a:srgbClr val="FFFFCC"/>
    <a:srgbClr val="339933"/>
    <a:srgbClr val="FF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11" autoAdjust="0"/>
    <p:restoredTop sz="91801" autoAdjust="0"/>
  </p:normalViewPr>
  <p:slideViewPr>
    <p:cSldViewPr snapToGrid="0">
      <p:cViewPr>
        <p:scale>
          <a:sx n="71" d="100"/>
          <a:sy n="71" d="100"/>
        </p:scale>
        <p:origin x="-120" y="-966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Patricia\Documents\BASE%20DEL%20RUR%202013-marzo%202018%20V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atricia\Documents\BASE%20DEL%20RUR%202013-marzo%202018%20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Patricia\Documents\BASE%20DEL%20RUR%202013-marzo%202018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 dirty="0"/>
              <a:t>Evolución solicitudes 2013-2018 (marzo)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Hoja2!$B$5</c:f>
              <c:strCache>
                <c:ptCount val="1"/>
                <c:pt idx="0">
                  <c:v>AUTORIZADA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Hoja2!$A$6:$A$12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Total general</c:v>
                </c:pt>
              </c:strCache>
            </c:strRef>
          </c:cat>
          <c:val>
            <c:numRef>
              <c:f>Hoja2!$B$6:$B$12</c:f>
              <c:numCache>
                <c:formatCode>General</c:formatCode>
                <c:ptCount val="7"/>
                <c:pt idx="0">
                  <c:v>187</c:v>
                </c:pt>
                <c:pt idx="1">
                  <c:v>1263</c:v>
                </c:pt>
                <c:pt idx="2">
                  <c:v>1670</c:v>
                </c:pt>
                <c:pt idx="3">
                  <c:v>1893</c:v>
                </c:pt>
                <c:pt idx="4">
                  <c:v>3567</c:v>
                </c:pt>
                <c:pt idx="5">
                  <c:v>347</c:v>
                </c:pt>
                <c:pt idx="6">
                  <c:v>8927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A-42AE-8042-A60B4D7A3958}"/>
            </c:ext>
          </c:extLst>
        </c:ser>
        <c:ser>
          <c:idx val="1"/>
          <c:order val="1"/>
          <c:tx>
            <c:strRef>
              <c:f>Hoja2!$C$5</c:f>
              <c:strCache>
                <c:ptCount val="1"/>
                <c:pt idx="0">
                  <c:v>RECHAZADA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Hoja2!$A$6:$A$12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Total general</c:v>
                </c:pt>
              </c:strCache>
            </c:strRef>
          </c:cat>
          <c:val>
            <c:numRef>
              <c:f>Hoja2!$C$6:$C$12</c:f>
              <c:numCache>
                <c:formatCode>General</c:formatCode>
                <c:ptCount val="7"/>
                <c:pt idx="0">
                  <c:v>1</c:v>
                </c:pt>
                <c:pt idx="1">
                  <c:v>245</c:v>
                </c:pt>
                <c:pt idx="2">
                  <c:v>960</c:v>
                </c:pt>
                <c:pt idx="3">
                  <c:v>1314</c:v>
                </c:pt>
                <c:pt idx="4">
                  <c:v>4673</c:v>
                </c:pt>
                <c:pt idx="5">
                  <c:v>251</c:v>
                </c:pt>
                <c:pt idx="6">
                  <c:v>7444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A-42AE-8042-A60B4D7A3958}"/>
            </c:ext>
          </c:extLst>
        </c:ser>
        <c:ser>
          <c:idx val="2"/>
          <c:order val="2"/>
          <c:tx>
            <c:strRef>
              <c:f>Hoja2!$D$5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198D2-99EE-4519-B267-C4E48102AE48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4734607218683635E-2"/>
                      <c:h val="0.15913571848324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D9D-4387-9E30-586F63B91F9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5BA657-C7F8-4519-A5CA-F7478B338B4F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1953290870488305E-2"/>
                      <c:h val="0.15913571848324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9D-4387-9E30-586F63B91F9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57FA57-FB1F-4336-828A-58904FE7B143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568294409058734E-2"/>
                      <c:h val="0.159135718483249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D9D-4387-9E30-586F63B91F9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612D4D-9D76-40D7-80CF-5EB87FC7953E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22576079263977E-2"/>
                      <c:h val="9.79856711246358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D9D-4387-9E30-586F63B91F9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09662FB-FDA2-4296-9E85-5F26471561F3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203113941967445"/>
                      <c:h val="0.12419283427832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3A-4ECB-A81D-CFED0848E8B6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CA453B2-39EC-4476-BB30-02BAB6A260D2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5350318471337561E-2"/>
                      <c:h val="9.21618570904821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D9D-4387-9E30-586F63B91F95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48167F-BD1D-4E84-B1B9-573FAE01010F}" type="VALUE">
                      <a:rPr lang="en-US" smtClean="0"/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dirty="0"/>
                      <a:t>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5492502131501081E-2"/>
                      <c:h val="6.88666009538673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9D-4387-9E30-586F63B91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Hoja2!$A$6:$A$12</c:f>
              <c:strCach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Total general</c:v>
                </c:pt>
              </c:strCache>
            </c:strRef>
          </c:cat>
          <c:val>
            <c:numRef>
              <c:f>Hoja2!$D$6:$D$12</c:f>
              <c:numCache>
                <c:formatCode>General</c:formatCode>
                <c:ptCount val="7"/>
                <c:pt idx="0">
                  <c:v>188</c:v>
                </c:pt>
                <c:pt idx="1">
                  <c:v>1508</c:v>
                </c:pt>
                <c:pt idx="2">
                  <c:v>2630</c:v>
                </c:pt>
                <c:pt idx="3">
                  <c:v>3207</c:v>
                </c:pt>
                <c:pt idx="4">
                  <c:v>8240</c:v>
                </c:pt>
                <c:pt idx="5">
                  <c:v>598</c:v>
                </c:pt>
                <c:pt idx="6">
                  <c:v>16371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2A-42AE-8042-A60B4D7A3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965056"/>
        <c:axId val="83966592"/>
      </c:barChart>
      <c:catAx>
        <c:axId val="839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66592"/>
        <c:crosses val="autoZero"/>
        <c:auto val="1"/>
        <c:lblAlgn val="ctr"/>
        <c:lblOffset val="100"/>
        <c:noMultiLvlLbl val="0"/>
      </c:catAx>
      <c:valAx>
        <c:axId val="8396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65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Tipo de retorno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Hoja2!$B$19</c:f>
              <c:strCache>
                <c:ptCount val="1"/>
                <c:pt idx="0">
                  <c:v>AUTORIZADA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Hoja2!$A$20:$A$24</c:f>
              <c:strCache>
                <c:ptCount val="5"/>
                <c:pt idx="0">
                  <c:v>HUMANITARIO O POR CAUSA ESPECIAL</c:v>
                </c:pt>
                <c:pt idx="1">
                  <c:v>LABORAL</c:v>
                </c:pt>
                <c:pt idx="2">
                  <c:v>PRODUCTIVO</c:v>
                </c:pt>
                <c:pt idx="3">
                  <c:v>SOLIDARIO</c:v>
                </c:pt>
                <c:pt idx="4">
                  <c:v>NINGUNO</c:v>
                </c:pt>
              </c:strCache>
            </c:strRef>
          </c:cat>
          <c:val>
            <c:numRef>
              <c:f>Hoja2!$B$20:$B$24</c:f>
              <c:numCache>
                <c:formatCode>General</c:formatCode>
                <c:ptCount val="5"/>
                <c:pt idx="0">
                  <c:v>2325</c:v>
                </c:pt>
                <c:pt idx="1">
                  <c:v>3216</c:v>
                </c:pt>
                <c:pt idx="2">
                  <c:v>2314</c:v>
                </c:pt>
                <c:pt idx="3">
                  <c:v>637</c:v>
                </c:pt>
                <c:pt idx="4">
                  <c:v>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29-4E97-A326-5699A551D5BA}"/>
            </c:ext>
          </c:extLst>
        </c:ser>
        <c:ser>
          <c:idx val="1"/>
          <c:order val="1"/>
          <c:tx>
            <c:strRef>
              <c:f>Hoja2!$C$19</c:f>
              <c:strCache>
                <c:ptCount val="1"/>
                <c:pt idx="0">
                  <c:v>RECHAZADA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Hoja2!$A$20:$A$24</c:f>
              <c:strCache>
                <c:ptCount val="5"/>
                <c:pt idx="0">
                  <c:v>HUMANITARIO O POR CAUSA ESPECIAL</c:v>
                </c:pt>
                <c:pt idx="1">
                  <c:v>LABORAL</c:v>
                </c:pt>
                <c:pt idx="2">
                  <c:v>PRODUCTIVO</c:v>
                </c:pt>
                <c:pt idx="3">
                  <c:v>SOLIDARIO</c:v>
                </c:pt>
                <c:pt idx="4">
                  <c:v>NINGUNO</c:v>
                </c:pt>
              </c:strCache>
            </c:strRef>
          </c:cat>
          <c:val>
            <c:numRef>
              <c:f>Hoja2!$C$20:$C$24</c:f>
              <c:numCache>
                <c:formatCode>General</c:formatCode>
                <c:ptCount val="5"/>
                <c:pt idx="0">
                  <c:v>3315</c:v>
                </c:pt>
                <c:pt idx="1">
                  <c:v>1912</c:v>
                </c:pt>
                <c:pt idx="2">
                  <c:v>1039</c:v>
                </c:pt>
                <c:pt idx="3">
                  <c:v>894</c:v>
                </c:pt>
                <c:pt idx="4">
                  <c:v>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29-4E97-A326-5699A551D5BA}"/>
            </c:ext>
          </c:extLst>
        </c:ser>
        <c:ser>
          <c:idx val="2"/>
          <c:order val="2"/>
          <c:tx>
            <c:strRef>
              <c:f>Hoja2!$D$19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Hoja2!$A$20:$A$24</c:f>
              <c:strCache>
                <c:ptCount val="5"/>
                <c:pt idx="0">
                  <c:v>HUMANITARIO O POR CAUSA ESPECIAL</c:v>
                </c:pt>
                <c:pt idx="1">
                  <c:v>LABORAL</c:v>
                </c:pt>
                <c:pt idx="2">
                  <c:v>PRODUCTIVO</c:v>
                </c:pt>
                <c:pt idx="3">
                  <c:v>SOLIDARIO</c:v>
                </c:pt>
                <c:pt idx="4">
                  <c:v>NINGUNO</c:v>
                </c:pt>
              </c:strCache>
            </c:strRef>
          </c:cat>
          <c:val>
            <c:numRef>
              <c:f>Hoja2!$D$20:$D$24</c:f>
              <c:numCache>
                <c:formatCode>General</c:formatCode>
                <c:ptCount val="5"/>
                <c:pt idx="0">
                  <c:v>5640</c:v>
                </c:pt>
                <c:pt idx="1">
                  <c:v>5128</c:v>
                </c:pt>
                <c:pt idx="2">
                  <c:v>3353</c:v>
                </c:pt>
                <c:pt idx="3">
                  <c:v>1531</c:v>
                </c:pt>
                <c:pt idx="4">
                  <c:v>719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29-4E97-A326-5699A551D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302464"/>
        <c:axId val="82304000"/>
      </c:barChart>
      <c:catAx>
        <c:axId val="8230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04000"/>
        <c:crosses val="autoZero"/>
        <c:auto val="1"/>
        <c:lblAlgn val="ctr"/>
        <c:lblOffset val="100"/>
        <c:noMultiLvlLbl val="0"/>
      </c:catAx>
      <c:valAx>
        <c:axId val="82304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302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1"/>
              <a:t>Principales países de retorno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Hoja2!$B$31</c:f>
              <c:strCache>
                <c:ptCount val="1"/>
                <c:pt idx="0">
                  <c:v>AUTORIZADA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Hoja2!$A$32:$A$40</c:f>
              <c:strCache>
                <c:ptCount val="9"/>
                <c:pt idx="0">
                  <c:v>VENEZUELA</c:v>
                </c:pt>
                <c:pt idx="1">
                  <c:v>ESTADOS UNIDOS</c:v>
                </c:pt>
                <c:pt idx="2">
                  <c:v>ESPAÑA</c:v>
                </c:pt>
                <c:pt idx="3">
                  <c:v>CANADA</c:v>
                </c:pt>
                <c:pt idx="4">
                  <c:v>ECUADOR</c:v>
                </c:pt>
                <c:pt idx="5">
                  <c:v>MEXICO</c:v>
                </c:pt>
                <c:pt idx="6">
                  <c:v>CHILE</c:v>
                </c:pt>
                <c:pt idx="7">
                  <c:v>ARGENTINA</c:v>
                </c:pt>
                <c:pt idx="8">
                  <c:v>PANAMA</c:v>
                </c:pt>
              </c:strCache>
            </c:strRef>
          </c:cat>
          <c:val>
            <c:numRef>
              <c:f>Hoja2!$B$32:$B$40</c:f>
              <c:numCache>
                <c:formatCode>General</c:formatCode>
                <c:ptCount val="9"/>
                <c:pt idx="0">
                  <c:v>3889</c:v>
                </c:pt>
                <c:pt idx="1">
                  <c:v>1494</c:v>
                </c:pt>
                <c:pt idx="2">
                  <c:v>1404</c:v>
                </c:pt>
                <c:pt idx="3">
                  <c:v>295</c:v>
                </c:pt>
                <c:pt idx="4">
                  <c:v>159</c:v>
                </c:pt>
                <c:pt idx="5">
                  <c:v>163</c:v>
                </c:pt>
                <c:pt idx="6">
                  <c:v>150</c:v>
                </c:pt>
                <c:pt idx="7">
                  <c:v>101</c:v>
                </c:pt>
                <c:pt idx="8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63-453E-A165-844950559D5B}"/>
            </c:ext>
          </c:extLst>
        </c:ser>
        <c:ser>
          <c:idx val="1"/>
          <c:order val="1"/>
          <c:tx>
            <c:strRef>
              <c:f>Hoja2!$C$31</c:f>
              <c:strCache>
                <c:ptCount val="1"/>
                <c:pt idx="0">
                  <c:v>RECHAZADA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Hoja2!$A$32:$A$40</c:f>
              <c:strCache>
                <c:ptCount val="9"/>
                <c:pt idx="0">
                  <c:v>VENEZUELA</c:v>
                </c:pt>
                <c:pt idx="1">
                  <c:v>ESTADOS UNIDOS</c:v>
                </c:pt>
                <c:pt idx="2">
                  <c:v>ESPAÑA</c:v>
                </c:pt>
                <c:pt idx="3">
                  <c:v>CANADA</c:v>
                </c:pt>
                <c:pt idx="4">
                  <c:v>ECUADOR</c:v>
                </c:pt>
                <c:pt idx="5">
                  <c:v>MEXICO</c:v>
                </c:pt>
                <c:pt idx="6">
                  <c:v>CHILE</c:v>
                </c:pt>
                <c:pt idx="7">
                  <c:v>ARGENTINA</c:v>
                </c:pt>
                <c:pt idx="8">
                  <c:v>PANAMA</c:v>
                </c:pt>
              </c:strCache>
            </c:strRef>
          </c:cat>
          <c:val>
            <c:numRef>
              <c:f>Hoja2!$C$32:$C$40</c:f>
              <c:numCache>
                <c:formatCode>General</c:formatCode>
                <c:ptCount val="9"/>
                <c:pt idx="0">
                  <c:v>6168</c:v>
                </c:pt>
                <c:pt idx="1">
                  <c:v>271</c:v>
                </c:pt>
                <c:pt idx="2">
                  <c:v>245</c:v>
                </c:pt>
                <c:pt idx="3">
                  <c:v>38</c:v>
                </c:pt>
                <c:pt idx="4">
                  <c:v>111</c:v>
                </c:pt>
                <c:pt idx="5">
                  <c:v>96</c:v>
                </c:pt>
                <c:pt idx="6">
                  <c:v>91</c:v>
                </c:pt>
                <c:pt idx="7">
                  <c:v>64</c:v>
                </c:pt>
                <c:pt idx="8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63-453E-A165-844950559D5B}"/>
            </c:ext>
          </c:extLst>
        </c:ser>
        <c:ser>
          <c:idx val="2"/>
          <c:order val="2"/>
          <c:tx>
            <c:strRef>
              <c:f>Hoja2!$D$31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Hoja2!$A$32:$A$40</c:f>
              <c:strCache>
                <c:ptCount val="9"/>
                <c:pt idx="0">
                  <c:v>VENEZUELA</c:v>
                </c:pt>
                <c:pt idx="1">
                  <c:v>ESTADOS UNIDOS</c:v>
                </c:pt>
                <c:pt idx="2">
                  <c:v>ESPAÑA</c:v>
                </c:pt>
                <c:pt idx="3">
                  <c:v>CANADA</c:v>
                </c:pt>
                <c:pt idx="4">
                  <c:v>ECUADOR</c:v>
                </c:pt>
                <c:pt idx="5">
                  <c:v>MEXICO</c:v>
                </c:pt>
                <c:pt idx="6">
                  <c:v>CHILE</c:v>
                </c:pt>
                <c:pt idx="7">
                  <c:v>ARGENTINA</c:v>
                </c:pt>
                <c:pt idx="8">
                  <c:v>PANAMA</c:v>
                </c:pt>
              </c:strCache>
            </c:strRef>
          </c:cat>
          <c:val>
            <c:numRef>
              <c:f>Hoja2!$D$32:$D$40</c:f>
              <c:numCache>
                <c:formatCode>General</c:formatCode>
                <c:ptCount val="9"/>
                <c:pt idx="0">
                  <c:v>10057</c:v>
                </c:pt>
                <c:pt idx="1">
                  <c:v>1765</c:v>
                </c:pt>
                <c:pt idx="2">
                  <c:v>1649</c:v>
                </c:pt>
                <c:pt idx="3">
                  <c:v>333</c:v>
                </c:pt>
                <c:pt idx="4">
                  <c:v>270</c:v>
                </c:pt>
                <c:pt idx="5">
                  <c:v>259</c:v>
                </c:pt>
                <c:pt idx="6">
                  <c:v>241</c:v>
                </c:pt>
                <c:pt idx="7">
                  <c:v>165</c:v>
                </c:pt>
                <c:pt idx="8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63-453E-A165-844950559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2406784"/>
        <c:axId val="82420864"/>
      </c:barChart>
      <c:catAx>
        <c:axId val="8240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20864"/>
        <c:crosses val="autoZero"/>
        <c:auto val="1"/>
        <c:lblAlgn val="ctr"/>
        <c:lblOffset val="100"/>
        <c:noMultiLvlLbl val="0"/>
      </c:catAx>
      <c:valAx>
        <c:axId val="8242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06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B3A42-778E-4DD5-A011-403003C9CE85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97CD454-B60B-4C95-AEE1-CBEB04A1A7A9}">
      <dgm:prSet phldrT="[Texto]" custT="1"/>
      <dgm:spPr/>
      <dgm:t>
        <a:bodyPr/>
        <a:lstStyle/>
        <a:p>
          <a:r>
            <a:rPr lang="es-ES" sz="1800" dirty="0"/>
            <a:t>Decisión de migrar</a:t>
          </a:r>
        </a:p>
      </dgm:t>
    </dgm:pt>
    <dgm:pt modelId="{8250DD54-FB5D-4B36-BBBE-108E1EB19E4F}" type="parTrans" cxnId="{B4A38E23-F108-480B-A99C-536C3F309241}">
      <dgm:prSet/>
      <dgm:spPr/>
      <dgm:t>
        <a:bodyPr/>
        <a:lstStyle/>
        <a:p>
          <a:endParaRPr lang="es-ES" sz="1800"/>
        </a:p>
      </dgm:t>
    </dgm:pt>
    <dgm:pt modelId="{FC6AA15E-6655-4E7B-B765-3826CA1AC223}" type="sibTrans" cxnId="{B4A38E23-F108-480B-A99C-536C3F309241}">
      <dgm:prSet/>
      <dgm:spPr/>
      <dgm:t>
        <a:bodyPr/>
        <a:lstStyle/>
        <a:p>
          <a:endParaRPr lang="es-ES" sz="1800"/>
        </a:p>
      </dgm:t>
    </dgm:pt>
    <dgm:pt modelId="{7DAA3020-8F42-47AE-9AD6-62188F841064}">
      <dgm:prSet phldrT="[Texto]" custT="1"/>
      <dgm:spPr/>
      <dgm:t>
        <a:bodyPr/>
        <a:lstStyle/>
        <a:p>
          <a:r>
            <a:rPr lang="es-ES" sz="1800" dirty="0"/>
            <a:t>Inicio del proceso migratorio</a:t>
          </a:r>
        </a:p>
      </dgm:t>
    </dgm:pt>
    <dgm:pt modelId="{B1C39EBA-DEE7-481D-AB2A-62B3FCF65026}" type="parTrans" cxnId="{18A38FAF-C6A6-4F3A-BEBD-24DE74BD1B5E}">
      <dgm:prSet/>
      <dgm:spPr/>
      <dgm:t>
        <a:bodyPr/>
        <a:lstStyle/>
        <a:p>
          <a:endParaRPr lang="es-ES" sz="1800"/>
        </a:p>
      </dgm:t>
    </dgm:pt>
    <dgm:pt modelId="{BC7883B5-876F-4899-A012-93234D698F36}" type="sibTrans" cxnId="{18A38FAF-C6A6-4F3A-BEBD-24DE74BD1B5E}">
      <dgm:prSet/>
      <dgm:spPr/>
      <dgm:t>
        <a:bodyPr/>
        <a:lstStyle/>
        <a:p>
          <a:endParaRPr lang="es-ES" sz="1800"/>
        </a:p>
      </dgm:t>
    </dgm:pt>
    <dgm:pt modelId="{4ED68B1B-FC58-4B4D-B35B-31B17CE86ACF}">
      <dgm:prSet phldrT="[Texto]" custT="1"/>
      <dgm:spPr/>
      <dgm:t>
        <a:bodyPr/>
        <a:lstStyle/>
        <a:p>
          <a:r>
            <a:rPr lang="es-ES" sz="1800" dirty="0"/>
            <a:t>Proceso de adaptación</a:t>
          </a:r>
        </a:p>
      </dgm:t>
    </dgm:pt>
    <dgm:pt modelId="{4E198B76-3FAB-477D-8745-6E5C21B99CCF}" type="parTrans" cxnId="{1435A9BB-48CA-4B5F-BBEE-E2254A924EA8}">
      <dgm:prSet/>
      <dgm:spPr/>
      <dgm:t>
        <a:bodyPr/>
        <a:lstStyle/>
        <a:p>
          <a:endParaRPr lang="es-ES" sz="1800"/>
        </a:p>
      </dgm:t>
    </dgm:pt>
    <dgm:pt modelId="{1B451F14-89D7-4501-8942-CF111A82AEDB}" type="sibTrans" cxnId="{1435A9BB-48CA-4B5F-BBEE-E2254A924EA8}">
      <dgm:prSet/>
      <dgm:spPr/>
      <dgm:t>
        <a:bodyPr/>
        <a:lstStyle/>
        <a:p>
          <a:endParaRPr lang="es-ES" sz="1800"/>
        </a:p>
      </dgm:t>
    </dgm:pt>
    <dgm:pt modelId="{34ADB19F-8FA9-4B59-A59A-0637B68ACE31}">
      <dgm:prSet phldrT="[Texto]" custT="1"/>
      <dgm:spPr/>
      <dgm:t>
        <a:bodyPr/>
        <a:lstStyle/>
        <a:p>
          <a:r>
            <a:rPr lang="es-ES" sz="1800" dirty="0"/>
            <a:t>Momento de asentamiento</a:t>
          </a:r>
        </a:p>
      </dgm:t>
    </dgm:pt>
    <dgm:pt modelId="{EFB42B2C-8904-4166-A142-533DB3D7A687}" type="parTrans" cxnId="{76BD2351-D962-439F-889D-1FADB72AF1BA}">
      <dgm:prSet/>
      <dgm:spPr/>
      <dgm:t>
        <a:bodyPr/>
        <a:lstStyle/>
        <a:p>
          <a:endParaRPr lang="es-ES" sz="1800"/>
        </a:p>
      </dgm:t>
    </dgm:pt>
    <dgm:pt modelId="{F990E8AF-416D-4C7C-A629-DA3B3E0C7846}" type="sibTrans" cxnId="{76BD2351-D962-439F-889D-1FADB72AF1BA}">
      <dgm:prSet/>
      <dgm:spPr/>
      <dgm:t>
        <a:bodyPr/>
        <a:lstStyle/>
        <a:p>
          <a:endParaRPr lang="es-ES" sz="1800"/>
        </a:p>
      </dgm:t>
    </dgm:pt>
    <dgm:pt modelId="{8114D86C-D9B3-4806-9473-96ECE6CC347D}">
      <dgm:prSet phldrT="[Texto]" custT="1"/>
      <dgm:spPr/>
      <dgm:t>
        <a:bodyPr/>
        <a:lstStyle/>
        <a:p>
          <a:r>
            <a:rPr lang="es-ES" sz="1800" dirty="0"/>
            <a:t>Retorno</a:t>
          </a:r>
        </a:p>
      </dgm:t>
    </dgm:pt>
    <dgm:pt modelId="{A7A1365A-30CB-4247-933E-542550F88818}" type="parTrans" cxnId="{7AF5D41A-93F8-463C-9D6C-06304755383F}">
      <dgm:prSet/>
      <dgm:spPr/>
      <dgm:t>
        <a:bodyPr/>
        <a:lstStyle/>
        <a:p>
          <a:endParaRPr lang="es-ES" sz="1800"/>
        </a:p>
      </dgm:t>
    </dgm:pt>
    <dgm:pt modelId="{666C598A-D12D-4088-9ECB-B7BFAFCFA067}" type="sibTrans" cxnId="{7AF5D41A-93F8-463C-9D6C-06304755383F}">
      <dgm:prSet/>
      <dgm:spPr/>
      <dgm:t>
        <a:bodyPr/>
        <a:lstStyle/>
        <a:p>
          <a:endParaRPr lang="es-ES" sz="1800"/>
        </a:p>
      </dgm:t>
    </dgm:pt>
    <dgm:pt modelId="{3CF37D67-3C8F-4CAD-AF46-6E88EEF4968B}" type="pres">
      <dgm:prSet presAssocID="{C95B3A42-778E-4DD5-A011-403003C9CE8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018B7B-A2C5-4C28-85AE-7205350736FB}" type="pres">
      <dgm:prSet presAssocID="{B97CD454-B60B-4C95-AEE1-CBEB04A1A7A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63DE2-6DB8-4CEB-A4D2-4B65DC6F92AB}" type="pres">
      <dgm:prSet presAssocID="{B97CD454-B60B-4C95-AEE1-CBEB04A1A7A9}" presName="spNode" presStyleCnt="0"/>
      <dgm:spPr/>
    </dgm:pt>
    <dgm:pt modelId="{9E2C507C-F02A-4764-9B4F-EE3ABE44E8EA}" type="pres">
      <dgm:prSet presAssocID="{FC6AA15E-6655-4E7B-B765-3826CA1AC22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B20C9F08-9995-4CBE-B737-DC272B857D1C}" type="pres">
      <dgm:prSet presAssocID="{7DAA3020-8F42-47AE-9AD6-62188F841064}" presName="node" presStyleLbl="node1" presStyleIdx="1" presStyleCnt="5" custRadScaleRad="157277" custRadScaleInc="27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7AB12-DD81-4560-8A9B-72A4E1F33431}" type="pres">
      <dgm:prSet presAssocID="{7DAA3020-8F42-47AE-9AD6-62188F841064}" presName="spNode" presStyleCnt="0"/>
      <dgm:spPr/>
    </dgm:pt>
    <dgm:pt modelId="{CCB0968A-61E0-43B8-AFD0-B5ADFB8E3A6F}" type="pres">
      <dgm:prSet presAssocID="{BC7883B5-876F-4899-A012-93234D698F36}" presName="sibTrans" presStyleLbl="sibTrans1D1" presStyleIdx="1" presStyleCnt="5"/>
      <dgm:spPr/>
      <dgm:t>
        <a:bodyPr/>
        <a:lstStyle/>
        <a:p>
          <a:endParaRPr lang="en-US"/>
        </a:p>
      </dgm:t>
    </dgm:pt>
    <dgm:pt modelId="{66E96B22-A71F-4392-9958-E8EA414D11FC}" type="pres">
      <dgm:prSet presAssocID="{4ED68B1B-FC58-4B4D-B35B-31B17CE86ACF}" presName="node" presStyleLbl="node1" presStyleIdx="2" presStyleCnt="5" custScaleX="100150" custScaleY="113708" custRadScaleRad="121456" custRadScaleInc="-509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C1A01-7E43-4436-9F94-4719A96B3F7E}" type="pres">
      <dgm:prSet presAssocID="{4ED68B1B-FC58-4B4D-B35B-31B17CE86ACF}" presName="spNode" presStyleCnt="0"/>
      <dgm:spPr/>
    </dgm:pt>
    <dgm:pt modelId="{4F7223B5-033B-4E7F-934A-E44A415B8358}" type="pres">
      <dgm:prSet presAssocID="{1B451F14-89D7-4501-8942-CF111A82AED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E0A695D-76BD-42E5-96EC-D25A858C615E}" type="pres">
      <dgm:prSet presAssocID="{34ADB19F-8FA9-4B59-A59A-0637B68ACE31}" presName="node" presStyleLbl="node1" presStyleIdx="3" presStyleCnt="5" custScaleX="110457" custScaleY="113534" custRadScaleRad="127479" custRadScaleInc="60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75E716-7BE6-49D6-AA32-F8D203334646}" type="pres">
      <dgm:prSet presAssocID="{34ADB19F-8FA9-4B59-A59A-0637B68ACE31}" presName="spNode" presStyleCnt="0"/>
      <dgm:spPr/>
    </dgm:pt>
    <dgm:pt modelId="{43B821CA-2D2F-4C2F-BD04-F7F9206E587F}" type="pres">
      <dgm:prSet presAssocID="{F990E8AF-416D-4C7C-A629-DA3B3E0C784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E30E04C-A243-48D6-9672-D96A86750D8F}" type="pres">
      <dgm:prSet presAssocID="{8114D86C-D9B3-4806-9473-96ECE6CC347D}" presName="node" presStyleLbl="node1" presStyleIdx="4" presStyleCnt="5" custRadScaleRad="145603" custRadScaleInc="-23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47A87-055C-4035-858B-AC9E16459FA6}" type="pres">
      <dgm:prSet presAssocID="{8114D86C-D9B3-4806-9473-96ECE6CC347D}" presName="spNode" presStyleCnt="0"/>
      <dgm:spPr/>
    </dgm:pt>
    <dgm:pt modelId="{31C396C6-799A-4D3D-80C5-C1B57EFF0A26}" type="pres">
      <dgm:prSet presAssocID="{666C598A-D12D-4088-9ECB-B7BFAFCFA06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3AFC7D34-729F-4986-AA91-D7BF1DF85657}" type="presOf" srcId="{FC6AA15E-6655-4E7B-B765-3826CA1AC223}" destId="{9E2C507C-F02A-4764-9B4F-EE3ABE44E8EA}" srcOrd="0" destOrd="0" presId="urn:microsoft.com/office/officeart/2005/8/layout/cycle5"/>
    <dgm:cxn modelId="{18A38FAF-C6A6-4F3A-BEBD-24DE74BD1B5E}" srcId="{C95B3A42-778E-4DD5-A011-403003C9CE85}" destId="{7DAA3020-8F42-47AE-9AD6-62188F841064}" srcOrd="1" destOrd="0" parTransId="{B1C39EBA-DEE7-481D-AB2A-62B3FCF65026}" sibTransId="{BC7883B5-876F-4899-A012-93234D698F36}"/>
    <dgm:cxn modelId="{DA0889E4-CCAC-4599-B072-6EA8B87398FB}" type="presOf" srcId="{8114D86C-D9B3-4806-9473-96ECE6CC347D}" destId="{2E30E04C-A243-48D6-9672-D96A86750D8F}" srcOrd="0" destOrd="0" presId="urn:microsoft.com/office/officeart/2005/8/layout/cycle5"/>
    <dgm:cxn modelId="{16F1C9B7-591C-4A6D-80DA-A462CED87FED}" type="presOf" srcId="{B97CD454-B60B-4C95-AEE1-CBEB04A1A7A9}" destId="{CA018B7B-A2C5-4C28-85AE-7205350736FB}" srcOrd="0" destOrd="0" presId="urn:microsoft.com/office/officeart/2005/8/layout/cycle5"/>
    <dgm:cxn modelId="{E61CC1C4-A11C-4E52-A8FD-969F761E3421}" type="presOf" srcId="{7DAA3020-8F42-47AE-9AD6-62188F841064}" destId="{B20C9F08-9995-4CBE-B737-DC272B857D1C}" srcOrd="0" destOrd="0" presId="urn:microsoft.com/office/officeart/2005/8/layout/cycle5"/>
    <dgm:cxn modelId="{61384F58-5CA2-4418-A921-65C0E11FC0CD}" type="presOf" srcId="{4ED68B1B-FC58-4B4D-B35B-31B17CE86ACF}" destId="{66E96B22-A71F-4392-9958-E8EA414D11FC}" srcOrd="0" destOrd="0" presId="urn:microsoft.com/office/officeart/2005/8/layout/cycle5"/>
    <dgm:cxn modelId="{0B869D41-3F1A-4B67-A518-E0A67CC068A5}" type="presOf" srcId="{1B451F14-89D7-4501-8942-CF111A82AEDB}" destId="{4F7223B5-033B-4E7F-934A-E44A415B8358}" srcOrd="0" destOrd="0" presId="urn:microsoft.com/office/officeart/2005/8/layout/cycle5"/>
    <dgm:cxn modelId="{313BD303-FE33-449E-B9D6-0B75C7FECC25}" type="presOf" srcId="{C95B3A42-778E-4DD5-A011-403003C9CE85}" destId="{3CF37D67-3C8F-4CAD-AF46-6E88EEF4968B}" srcOrd="0" destOrd="0" presId="urn:microsoft.com/office/officeart/2005/8/layout/cycle5"/>
    <dgm:cxn modelId="{74495FA7-2F7D-4C7C-A90F-1CA6CC64818F}" type="presOf" srcId="{F990E8AF-416D-4C7C-A629-DA3B3E0C7846}" destId="{43B821CA-2D2F-4C2F-BD04-F7F9206E587F}" srcOrd="0" destOrd="0" presId="urn:microsoft.com/office/officeart/2005/8/layout/cycle5"/>
    <dgm:cxn modelId="{756CFEE0-15DE-425C-AFCE-49A1C5A83072}" type="presOf" srcId="{BC7883B5-876F-4899-A012-93234D698F36}" destId="{CCB0968A-61E0-43B8-AFD0-B5ADFB8E3A6F}" srcOrd="0" destOrd="0" presId="urn:microsoft.com/office/officeart/2005/8/layout/cycle5"/>
    <dgm:cxn modelId="{1435A9BB-48CA-4B5F-BBEE-E2254A924EA8}" srcId="{C95B3A42-778E-4DD5-A011-403003C9CE85}" destId="{4ED68B1B-FC58-4B4D-B35B-31B17CE86ACF}" srcOrd="2" destOrd="0" parTransId="{4E198B76-3FAB-477D-8745-6E5C21B99CCF}" sibTransId="{1B451F14-89D7-4501-8942-CF111A82AEDB}"/>
    <dgm:cxn modelId="{562208A9-C00C-4E2F-A9B3-FB6B32DA8591}" type="presOf" srcId="{34ADB19F-8FA9-4B59-A59A-0637B68ACE31}" destId="{BE0A695D-76BD-42E5-96EC-D25A858C615E}" srcOrd="0" destOrd="0" presId="urn:microsoft.com/office/officeart/2005/8/layout/cycle5"/>
    <dgm:cxn modelId="{7AF5D41A-93F8-463C-9D6C-06304755383F}" srcId="{C95B3A42-778E-4DD5-A011-403003C9CE85}" destId="{8114D86C-D9B3-4806-9473-96ECE6CC347D}" srcOrd="4" destOrd="0" parTransId="{A7A1365A-30CB-4247-933E-542550F88818}" sibTransId="{666C598A-D12D-4088-9ECB-B7BFAFCFA067}"/>
    <dgm:cxn modelId="{76BD2351-D962-439F-889D-1FADB72AF1BA}" srcId="{C95B3A42-778E-4DD5-A011-403003C9CE85}" destId="{34ADB19F-8FA9-4B59-A59A-0637B68ACE31}" srcOrd="3" destOrd="0" parTransId="{EFB42B2C-8904-4166-A142-533DB3D7A687}" sibTransId="{F990E8AF-416D-4C7C-A629-DA3B3E0C7846}"/>
    <dgm:cxn modelId="{B4A38E23-F108-480B-A99C-536C3F309241}" srcId="{C95B3A42-778E-4DD5-A011-403003C9CE85}" destId="{B97CD454-B60B-4C95-AEE1-CBEB04A1A7A9}" srcOrd="0" destOrd="0" parTransId="{8250DD54-FB5D-4B36-BBBE-108E1EB19E4F}" sibTransId="{FC6AA15E-6655-4E7B-B765-3826CA1AC223}"/>
    <dgm:cxn modelId="{B96B01E9-8AC2-49D0-AD28-583825DB1CA6}" type="presOf" srcId="{666C598A-D12D-4088-9ECB-B7BFAFCFA067}" destId="{31C396C6-799A-4D3D-80C5-C1B57EFF0A26}" srcOrd="0" destOrd="0" presId="urn:microsoft.com/office/officeart/2005/8/layout/cycle5"/>
    <dgm:cxn modelId="{264B1866-2628-40A8-AFCC-4CE60F095C57}" type="presParOf" srcId="{3CF37D67-3C8F-4CAD-AF46-6E88EEF4968B}" destId="{CA018B7B-A2C5-4C28-85AE-7205350736FB}" srcOrd="0" destOrd="0" presId="urn:microsoft.com/office/officeart/2005/8/layout/cycle5"/>
    <dgm:cxn modelId="{BDCA1733-C0E8-4A65-90F0-5D7E5A9D679C}" type="presParOf" srcId="{3CF37D67-3C8F-4CAD-AF46-6E88EEF4968B}" destId="{C8163DE2-6DB8-4CEB-A4D2-4B65DC6F92AB}" srcOrd="1" destOrd="0" presId="urn:microsoft.com/office/officeart/2005/8/layout/cycle5"/>
    <dgm:cxn modelId="{A4E660D6-AFBC-4224-966E-2BD433CD6DE1}" type="presParOf" srcId="{3CF37D67-3C8F-4CAD-AF46-6E88EEF4968B}" destId="{9E2C507C-F02A-4764-9B4F-EE3ABE44E8EA}" srcOrd="2" destOrd="0" presId="urn:microsoft.com/office/officeart/2005/8/layout/cycle5"/>
    <dgm:cxn modelId="{407A7226-29DF-46FB-A72E-9D9463D115A5}" type="presParOf" srcId="{3CF37D67-3C8F-4CAD-AF46-6E88EEF4968B}" destId="{B20C9F08-9995-4CBE-B737-DC272B857D1C}" srcOrd="3" destOrd="0" presId="urn:microsoft.com/office/officeart/2005/8/layout/cycle5"/>
    <dgm:cxn modelId="{94160A71-E652-49DB-94DB-BFD2002B4E6E}" type="presParOf" srcId="{3CF37D67-3C8F-4CAD-AF46-6E88EEF4968B}" destId="{3F87AB12-DD81-4560-8A9B-72A4E1F33431}" srcOrd="4" destOrd="0" presId="urn:microsoft.com/office/officeart/2005/8/layout/cycle5"/>
    <dgm:cxn modelId="{F56243FF-DD27-4833-9A18-0C5E5E31C0C6}" type="presParOf" srcId="{3CF37D67-3C8F-4CAD-AF46-6E88EEF4968B}" destId="{CCB0968A-61E0-43B8-AFD0-B5ADFB8E3A6F}" srcOrd="5" destOrd="0" presId="urn:microsoft.com/office/officeart/2005/8/layout/cycle5"/>
    <dgm:cxn modelId="{76809947-2C00-45E9-9408-ED479A708CC7}" type="presParOf" srcId="{3CF37D67-3C8F-4CAD-AF46-6E88EEF4968B}" destId="{66E96B22-A71F-4392-9958-E8EA414D11FC}" srcOrd="6" destOrd="0" presId="urn:microsoft.com/office/officeart/2005/8/layout/cycle5"/>
    <dgm:cxn modelId="{A81F36E1-3250-4B32-BCAB-65EDDB12D735}" type="presParOf" srcId="{3CF37D67-3C8F-4CAD-AF46-6E88EEF4968B}" destId="{8F4C1A01-7E43-4436-9F94-4719A96B3F7E}" srcOrd="7" destOrd="0" presId="urn:microsoft.com/office/officeart/2005/8/layout/cycle5"/>
    <dgm:cxn modelId="{335F3BF7-4586-4F51-85BA-4DE9B4ACE74C}" type="presParOf" srcId="{3CF37D67-3C8F-4CAD-AF46-6E88EEF4968B}" destId="{4F7223B5-033B-4E7F-934A-E44A415B8358}" srcOrd="8" destOrd="0" presId="urn:microsoft.com/office/officeart/2005/8/layout/cycle5"/>
    <dgm:cxn modelId="{F4CC1538-6336-42E5-8878-833EE33ED8A3}" type="presParOf" srcId="{3CF37D67-3C8F-4CAD-AF46-6E88EEF4968B}" destId="{BE0A695D-76BD-42E5-96EC-D25A858C615E}" srcOrd="9" destOrd="0" presId="urn:microsoft.com/office/officeart/2005/8/layout/cycle5"/>
    <dgm:cxn modelId="{FDA537BD-D16E-43FF-B3FC-A373733D7052}" type="presParOf" srcId="{3CF37D67-3C8F-4CAD-AF46-6E88EEF4968B}" destId="{9E75E716-7BE6-49D6-AA32-F8D203334646}" srcOrd="10" destOrd="0" presId="urn:microsoft.com/office/officeart/2005/8/layout/cycle5"/>
    <dgm:cxn modelId="{968DD42F-B6DF-4CDF-BEC8-D7ACF9E7A8AE}" type="presParOf" srcId="{3CF37D67-3C8F-4CAD-AF46-6E88EEF4968B}" destId="{43B821CA-2D2F-4C2F-BD04-F7F9206E587F}" srcOrd="11" destOrd="0" presId="urn:microsoft.com/office/officeart/2005/8/layout/cycle5"/>
    <dgm:cxn modelId="{E3375F10-C666-4CAC-BDAF-25A0A6C223AF}" type="presParOf" srcId="{3CF37D67-3C8F-4CAD-AF46-6E88EEF4968B}" destId="{2E30E04C-A243-48D6-9672-D96A86750D8F}" srcOrd="12" destOrd="0" presId="urn:microsoft.com/office/officeart/2005/8/layout/cycle5"/>
    <dgm:cxn modelId="{1EDF4170-1E6C-416A-81D1-223EE11E0285}" type="presParOf" srcId="{3CF37D67-3C8F-4CAD-AF46-6E88EEF4968B}" destId="{20F47A87-055C-4035-858B-AC9E16459FA6}" srcOrd="13" destOrd="0" presId="urn:microsoft.com/office/officeart/2005/8/layout/cycle5"/>
    <dgm:cxn modelId="{A87F5B2E-DA61-4B7F-996C-0482EA2771EC}" type="presParOf" srcId="{3CF37D67-3C8F-4CAD-AF46-6E88EEF4968B}" destId="{31C396C6-799A-4D3D-80C5-C1B57EFF0A26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8EFC6-025E-4ED4-88CD-443F85BD3BB5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CO"/>
        </a:p>
      </dgm:t>
    </dgm:pt>
    <dgm:pt modelId="{FAA74005-E09D-42A7-A668-B847490F28C5}">
      <dgm:prSet custT="1"/>
      <dgm:spPr/>
      <dgm:t>
        <a:bodyPr/>
        <a:lstStyle/>
        <a:p>
          <a:pPr rtl="0"/>
          <a:r>
            <a:rPr lang="es-CO" sz="1800" dirty="0">
              <a:latin typeface="Segoe UI Light" panose="020B0502040204020203" pitchFamily="34" charset="0"/>
            </a:rPr>
            <a:t>Plan Comunidad</a:t>
          </a:r>
        </a:p>
      </dgm:t>
    </dgm:pt>
    <dgm:pt modelId="{4269A805-EBBD-47FE-9ED6-ECC7536780C0}" type="parTrans" cxnId="{68FB32F8-2E1B-4CD8-81CA-581E1534FB1E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5565F466-EFD3-448A-BF07-98E87E3F25F8}" type="sibTrans" cxnId="{68FB32F8-2E1B-4CD8-81CA-581E1534FB1E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F02AA8CB-2DF5-4BC3-B0F0-4B50D33C1D24}">
      <dgm:prSet custT="1"/>
      <dgm:spPr/>
      <dgm:t>
        <a:bodyPr/>
        <a:lstStyle/>
        <a:p>
          <a:pPr rtl="0"/>
          <a:r>
            <a:rPr lang="es-CO" sz="1800" dirty="0">
              <a:latin typeface="Segoe UI Light" panose="020B0502040204020203" pitchFamily="34" charset="0"/>
            </a:rPr>
            <a:t>Sistemas de Servicios</a:t>
          </a:r>
        </a:p>
      </dgm:t>
    </dgm:pt>
    <dgm:pt modelId="{B840822E-4328-4CEA-AA2C-03EA9F12D10D}" type="parTrans" cxnId="{00B67261-C5B6-4292-AC04-AF7849CD3ACD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2B68B67D-EB28-42D9-8E0A-BE78AD4538D8}" type="sibTrans" cxnId="{00B67261-C5B6-4292-AC04-AF7849CD3ACD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F9966311-7B53-47E7-ACC5-FC5CECA621CA}">
      <dgm:prSet custT="1"/>
      <dgm:spPr/>
      <dgm:t>
        <a:bodyPr/>
        <a:lstStyle/>
        <a:p>
          <a:pPr rtl="0"/>
          <a:r>
            <a:rPr lang="es-CO" sz="1800" dirty="0">
              <a:latin typeface="Segoe UI Light" panose="020B0502040204020203" pitchFamily="34" charset="0"/>
            </a:rPr>
            <a:t>Acompañamiento al retorno</a:t>
          </a:r>
        </a:p>
      </dgm:t>
    </dgm:pt>
    <dgm:pt modelId="{5C2C2782-D7BD-460F-B808-7C5A4FE5FFED}" type="parTrans" cxnId="{0226FA48-4839-41E3-A3C7-DD3259165DEC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13B4626D-1867-4F33-A235-4A71B3DE9497}" type="sibTrans" cxnId="{0226FA48-4839-41E3-A3C7-DD3259165DEC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0256738D-FCFF-4B9F-ACAC-34D04E14F449}">
      <dgm:prSet custT="1"/>
      <dgm:spPr/>
      <dgm:t>
        <a:bodyPr/>
        <a:lstStyle/>
        <a:p>
          <a:pPr rtl="0"/>
          <a:r>
            <a:rPr lang="es-CO" sz="1800" dirty="0">
              <a:latin typeface="Segoe UI Light" panose="020B0502040204020203" pitchFamily="34" charset="0"/>
            </a:rPr>
            <a:t>Migración ordenada y regulada</a:t>
          </a:r>
        </a:p>
      </dgm:t>
    </dgm:pt>
    <dgm:pt modelId="{4546C028-CBD2-4AA2-A206-E555A537C54B}" type="parTrans" cxnId="{33B5BF0F-A5EB-4FB8-978C-643CAEC098EC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76E2E88F-DFA3-4B00-AC17-476F18BEB7D0}" type="sibTrans" cxnId="{33B5BF0F-A5EB-4FB8-978C-643CAEC098EC}">
      <dgm:prSet/>
      <dgm:spPr/>
      <dgm:t>
        <a:bodyPr/>
        <a:lstStyle/>
        <a:p>
          <a:endParaRPr lang="es-CO" sz="6600">
            <a:latin typeface="Segoe UI Light" panose="020B0502040204020203" pitchFamily="34" charset="0"/>
          </a:endParaRPr>
        </a:p>
      </dgm:t>
    </dgm:pt>
    <dgm:pt modelId="{3479F760-2E18-4A8A-BF3F-D97A1B3316E4}" type="pres">
      <dgm:prSet presAssocID="{62C8EFC6-025E-4ED4-88CD-443F85BD3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D1AB2-41BD-408F-AE4F-6D9B315AF7DD}" type="pres">
      <dgm:prSet presAssocID="{FAA74005-E09D-42A7-A668-B847490F28C5}" presName="Name5" presStyleLbl="vennNode1" presStyleIdx="0" presStyleCnt="4" custLinFactNeighborX="63699" custLinFactNeighborY="-948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BC6E7-A375-423E-87CC-D0B0D9E781A9}" type="pres">
      <dgm:prSet presAssocID="{5565F466-EFD3-448A-BF07-98E87E3F25F8}" presName="space" presStyleCnt="0"/>
      <dgm:spPr/>
    </dgm:pt>
    <dgm:pt modelId="{DA8D57CE-E54A-4D58-8ACA-027E8B3BD94F}" type="pres">
      <dgm:prSet presAssocID="{F02AA8CB-2DF5-4BC3-B0F0-4B50D33C1D24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746C6-088F-4A53-9500-20F18BC48C2B}" type="pres">
      <dgm:prSet presAssocID="{2B68B67D-EB28-42D9-8E0A-BE78AD4538D8}" presName="space" presStyleCnt="0"/>
      <dgm:spPr/>
    </dgm:pt>
    <dgm:pt modelId="{390DDB6E-453D-4AF2-AC09-F87001D5249F}" type="pres">
      <dgm:prSet presAssocID="{F9966311-7B53-47E7-ACC5-FC5CECA621C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6D7AC-6952-4AA0-AABB-007689AFCA04}" type="pres">
      <dgm:prSet presAssocID="{13B4626D-1867-4F33-A235-4A71B3DE9497}" presName="space" presStyleCnt="0"/>
      <dgm:spPr/>
    </dgm:pt>
    <dgm:pt modelId="{446C0CF1-F570-4AA2-BE8B-0723F018BD97}" type="pres">
      <dgm:prSet presAssocID="{0256738D-FCFF-4B9F-ACAC-34D04E14F449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6FA48-4839-41E3-A3C7-DD3259165DEC}" srcId="{62C8EFC6-025E-4ED4-88CD-443F85BD3BB5}" destId="{F9966311-7B53-47E7-ACC5-FC5CECA621CA}" srcOrd="2" destOrd="0" parTransId="{5C2C2782-D7BD-460F-B808-7C5A4FE5FFED}" sibTransId="{13B4626D-1867-4F33-A235-4A71B3DE9497}"/>
    <dgm:cxn modelId="{906ECADE-B249-406E-88CD-E62FF9BA5591}" type="presOf" srcId="{0256738D-FCFF-4B9F-ACAC-34D04E14F449}" destId="{446C0CF1-F570-4AA2-BE8B-0723F018BD97}" srcOrd="0" destOrd="0" presId="urn:microsoft.com/office/officeart/2005/8/layout/venn3"/>
    <dgm:cxn modelId="{A87BB972-B630-4224-815E-A029A24284EC}" type="presOf" srcId="{F02AA8CB-2DF5-4BC3-B0F0-4B50D33C1D24}" destId="{DA8D57CE-E54A-4D58-8ACA-027E8B3BD94F}" srcOrd="0" destOrd="0" presId="urn:microsoft.com/office/officeart/2005/8/layout/venn3"/>
    <dgm:cxn modelId="{72EF9435-535A-4259-B902-8C5C83118C23}" type="presOf" srcId="{F9966311-7B53-47E7-ACC5-FC5CECA621CA}" destId="{390DDB6E-453D-4AF2-AC09-F87001D5249F}" srcOrd="0" destOrd="0" presId="urn:microsoft.com/office/officeart/2005/8/layout/venn3"/>
    <dgm:cxn modelId="{7CA912F1-5F13-4ADF-A70F-C1588D664497}" type="presOf" srcId="{FAA74005-E09D-42A7-A668-B847490F28C5}" destId="{5D4D1AB2-41BD-408F-AE4F-6D9B315AF7DD}" srcOrd="0" destOrd="0" presId="urn:microsoft.com/office/officeart/2005/8/layout/venn3"/>
    <dgm:cxn modelId="{68FB32F8-2E1B-4CD8-81CA-581E1534FB1E}" srcId="{62C8EFC6-025E-4ED4-88CD-443F85BD3BB5}" destId="{FAA74005-E09D-42A7-A668-B847490F28C5}" srcOrd="0" destOrd="0" parTransId="{4269A805-EBBD-47FE-9ED6-ECC7536780C0}" sibTransId="{5565F466-EFD3-448A-BF07-98E87E3F25F8}"/>
    <dgm:cxn modelId="{5AFE9927-74C0-4364-9035-EFF54B30D393}" type="presOf" srcId="{62C8EFC6-025E-4ED4-88CD-443F85BD3BB5}" destId="{3479F760-2E18-4A8A-BF3F-D97A1B3316E4}" srcOrd="0" destOrd="0" presId="urn:microsoft.com/office/officeart/2005/8/layout/venn3"/>
    <dgm:cxn modelId="{33B5BF0F-A5EB-4FB8-978C-643CAEC098EC}" srcId="{62C8EFC6-025E-4ED4-88CD-443F85BD3BB5}" destId="{0256738D-FCFF-4B9F-ACAC-34D04E14F449}" srcOrd="3" destOrd="0" parTransId="{4546C028-CBD2-4AA2-A206-E555A537C54B}" sibTransId="{76E2E88F-DFA3-4B00-AC17-476F18BEB7D0}"/>
    <dgm:cxn modelId="{00B67261-C5B6-4292-AC04-AF7849CD3ACD}" srcId="{62C8EFC6-025E-4ED4-88CD-443F85BD3BB5}" destId="{F02AA8CB-2DF5-4BC3-B0F0-4B50D33C1D24}" srcOrd="1" destOrd="0" parTransId="{B840822E-4328-4CEA-AA2C-03EA9F12D10D}" sibTransId="{2B68B67D-EB28-42D9-8E0A-BE78AD4538D8}"/>
    <dgm:cxn modelId="{666A59B3-9F63-4FEA-8E78-12B93283F101}" type="presParOf" srcId="{3479F760-2E18-4A8A-BF3F-D97A1B3316E4}" destId="{5D4D1AB2-41BD-408F-AE4F-6D9B315AF7DD}" srcOrd="0" destOrd="0" presId="urn:microsoft.com/office/officeart/2005/8/layout/venn3"/>
    <dgm:cxn modelId="{A8EC5555-36FB-4EC0-A0EA-F11108DDBCF6}" type="presParOf" srcId="{3479F760-2E18-4A8A-BF3F-D97A1B3316E4}" destId="{E94BC6E7-A375-423E-87CC-D0B0D9E781A9}" srcOrd="1" destOrd="0" presId="urn:microsoft.com/office/officeart/2005/8/layout/venn3"/>
    <dgm:cxn modelId="{948AA102-4DFD-4A7B-89D1-0A8E4D547AF6}" type="presParOf" srcId="{3479F760-2E18-4A8A-BF3F-D97A1B3316E4}" destId="{DA8D57CE-E54A-4D58-8ACA-027E8B3BD94F}" srcOrd="2" destOrd="0" presId="urn:microsoft.com/office/officeart/2005/8/layout/venn3"/>
    <dgm:cxn modelId="{9C1745F0-6CEB-47BC-96C5-4CE03A9C2903}" type="presParOf" srcId="{3479F760-2E18-4A8A-BF3F-D97A1B3316E4}" destId="{56A746C6-088F-4A53-9500-20F18BC48C2B}" srcOrd="3" destOrd="0" presId="urn:microsoft.com/office/officeart/2005/8/layout/venn3"/>
    <dgm:cxn modelId="{4D38A152-F84F-4CAE-9C97-2E0286F202C7}" type="presParOf" srcId="{3479F760-2E18-4A8A-BF3F-D97A1B3316E4}" destId="{390DDB6E-453D-4AF2-AC09-F87001D5249F}" srcOrd="4" destOrd="0" presId="urn:microsoft.com/office/officeart/2005/8/layout/venn3"/>
    <dgm:cxn modelId="{1C7907B1-1253-4197-904A-D013D7EBFC82}" type="presParOf" srcId="{3479F760-2E18-4A8A-BF3F-D97A1B3316E4}" destId="{3616D7AC-6952-4AA0-AABB-007689AFCA04}" srcOrd="5" destOrd="0" presId="urn:microsoft.com/office/officeart/2005/8/layout/venn3"/>
    <dgm:cxn modelId="{29148669-0E70-4787-A589-AA340F2CE2E9}" type="presParOf" srcId="{3479F760-2E18-4A8A-BF3F-D97A1B3316E4}" destId="{446C0CF1-F570-4AA2-BE8B-0723F018BD9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F1820B-80DB-4D2E-88B9-C569BC13ECF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A7D801-A804-44FB-8133-CF000EE2982D}">
      <dgm:prSet custT="1"/>
      <dgm:spPr>
        <a:solidFill>
          <a:srgbClr val="336699"/>
        </a:solidFill>
      </dgm:spPr>
      <dgm:t>
        <a:bodyPr/>
        <a:lstStyle/>
        <a:p>
          <a:r>
            <a:rPr lang="es-CO" sz="1400" b="1" dirty="0">
              <a:solidFill>
                <a:schemeClr val="accent6">
                  <a:lumMod val="75000"/>
                </a:schemeClr>
              </a:solidFill>
            </a:rPr>
            <a:t>ESTRATEGIAS</a:t>
          </a:r>
        </a:p>
        <a:p>
          <a:r>
            <a:rPr lang="es-CO" sz="1400" dirty="0"/>
            <a:t>* Trabajo con asociaciones de colombianos en el exterior</a:t>
          </a:r>
        </a:p>
        <a:p>
          <a:r>
            <a:rPr lang="es-CO" sz="1400" dirty="0"/>
            <a:t>* Mesas de trabajo con multiplicadoras.</a:t>
          </a:r>
        </a:p>
        <a:p>
          <a:r>
            <a:rPr lang="es-CO" sz="1400" dirty="0"/>
            <a:t>*  Parte de un proceso de vinculación Consulado - Comunidad.  </a:t>
          </a:r>
        </a:p>
        <a:p>
          <a:endParaRPr lang="es-CO" sz="1400" dirty="0"/>
        </a:p>
        <a:p>
          <a:endParaRPr lang="es-CO" sz="1400" dirty="0"/>
        </a:p>
      </dgm:t>
    </dgm:pt>
    <dgm:pt modelId="{B335C971-2751-4E75-972C-AA427DFEE535}" type="parTrans" cxnId="{69498555-690F-4E41-BB81-31636029AE21}">
      <dgm:prSet/>
      <dgm:spPr/>
      <dgm:t>
        <a:bodyPr/>
        <a:lstStyle/>
        <a:p>
          <a:endParaRPr lang="es-ES"/>
        </a:p>
      </dgm:t>
    </dgm:pt>
    <dgm:pt modelId="{3330E33D-E890-4A6B-998F-636A6B6AFC30}" type="sibTrans" cxnId="{69498555-690F-4E41-BB81-31636029AE21}">
      <dgm:prSet/>
      <dgm:spPr/>
      <dgm:t>
        <a:bodyPr/>
        <a:lstStyle/>
        <a:p>
          <a:endParaRPr lang="es-ES"/>
        </a:p>
      </dgm:t>
    </dgm:pt>
    <dgm:pt modelId="{CBF80E52-B518-48B4-9ED4-707B85B617E2}">
      <dgm:prSet custT="1"/>
      <dgm:spPr>
        <a:solidFill>
          <a:srgbClr val="336699"/>
        </a:solidFill>
      </dgm:spPr>
      <dgm:t>
        <a:bodyPr/>
        <a:lstStyle/>
        <a:p>
          <a:r>
            <a:rPr lang="es-CO" sz="1200" b="1" dirty="0">
              <a:solidFill>
                <a:schemeClr val="accent6">
                  <a:lumMod val="75000"/>
                </a:schemeClr>
              </a:solidFill>
            </a:rPr>
            <a:t>Toronto-Newark:</a:t>
          </a:r>
          <a:r>
            <a:rPr lang="es-CO" sz="1200" dirty="0"/>
            <a:t> Mesa de emprendimiento. 487 beneficiados.</a:t>
          </a:r>
        </a:p>
        <a:p>
          <a:r>
            <a:rPr lang="es-CO" sz="1200" b="1" dirty="0">
              <a:solidFill>
                <a:schemeClr val="accent6">
                  <a:lumMod val="75000"/>
                </a:schemeClr>
              </a:solidFill>
            </a:rPr>
            <a:t>Nueva York-México:</a:t>
          </a:r>
          <a:r>
            <a:rPr lang="es-CO" sz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CO" sz="1200" dirty="0"/>
            <a:t>Mesa de fortalecimiento de la mujer. 705 beneficiados. </a:t>
          </a:r>
        </a:p>
        <a:p>
          <a:r>
            <a:rPr lang="es-CO" sz="1200" b="1" dirty="0">
              <a:solidFill>
                <a:schemeClr val="accent6">
                  <a:lumMod val="75000"/>
                </a:schemeClr>
              </a:solidFill>
            </a:rPr>
            <a:t>Quito-Sevilla:</a:t>
          </a:r>
          <a:r>
            <a:rPr lang="es-CO" sz="1200" b="1" dirty="0">
              <a:solidFill>
                <a:srgbClr val="FF0000"/>
              </a:solidFill>
            </a:rPr>
            <a:t> </a:t>
          </a:r>
          <a:r>
            <a:rPr lang="es-CO" sz="1200" dirty="0"/>
            <a:t>Mesa de cultura. 550 beneficiados.</a:t>
          </a:r>
        </a:p>
        <a:p>
          <a:r>
            <a:rPr lang="es-CO" sz="1200" b="1" dirty="0">
              <a:solidFill>
                <a:schemeClr val="accent6">
                  <a:lumMod val="75000"/>
                </a:schemeClr>
              </a:solidFill>
            </a:rPr>
            <a:t>Madrid-Santiago: </a:t>
          </a:r>
          <a:r>
            <a:rPr lang="es-CO" sz="1200" dirty="0"/>
            <a:t>Política Migratoria. 277 vinculados.</a:t>
          </a:r>
        </a:p>
        <a:p>
          <a:r>
            <a:rPr lang="es-CO" sz="1200" dirty="0"/>
            <a:t> </a:t>
          </a:r>
          <a:r>
            <a:rPr lang="es-CO" sz="1200" b="1" dirty="0">
              <a:solidFill>
                <a:schemeClr val="accent6">
                  <a:lumMod val="75000"/>
                </a:schemeClr>
              </a:solidFill>
            </a:rPr>
            <a:t>Miami:</a:t>
          </a:r>
          <a:r>
            <a:rPr lang="es-CO" sz="1200" dirty="0"/>
            <a:t> Mesa de salud. </a:t>
          </a:r>
          <a:r>
            <a:rPr lang="es-ES" sz="1200" dirty="0"/>
            <a:t>3440 beneficiados.</a:t>
          </a:r>
          <a:endParaRPr lang="es-CO" sz="1200" dirty="0"/>
        </a:p>
      </dgm:t>
    </dgm:pt>
    <dgm:pt modelId="{92ACB422-D021-40C2-8EB7-1D06658E4071}" type="parTrans" cxnId="{683A7CF0-51F2-4189-83CF-F62A3F051BF2}">
      <dgm:prSet/>
      <dgm:spPr/>
      <dgm:t>
        <a:bodyPr/>
        <a:lstStyle/>
        <a:p>
          <a:endParaRPr lang="es-ES"/>
        </a:p>
      </dgm:t>
    </dgm:pt>
    <dgm:pt modelId="{736FEF24-6C60-4D31-8139-B3ECF313D7B1}" type="sibTrans" cxnId="{683A7CF0-51F2-4189-83CF-F62A3F051BF2}">
      <dgm:prSet/>
      <dgm:spPr/>
      <dgm:t>
        <a:bodyPr/>
        <a:lstStyle/>
        <a:p>
          <a:endParaRPr lang="es-ES"/>
        </a:p>
      </dgm:t>
    </dgm:pt>
    <dgm:pt modelId="{C1A9264A-9CF8-484A-AD5F-A7C00DB1FB1B}">
      <dgm:prSet custT="1"/>
      <dgm:spPr>
        <a:solidFill>
          <a:srgbClr val="336699"/>
        </a:solidFill>
      </dgm:spPr>
      <dgm:t>
        <a:bodyPr/>
        <a:lstStyle/>
        <a:p>
          <a:r>
            <a:rPr lang="es-CO" sz="1400" b="1" dirty="0">
              <a:solidFill>
                <a:schemeClr val="accent6">
                  <a:lumMod val="75000"/>
                </a:schemeClr>
              </a:solidFill>
            </a:rPr>
            <a:t>PRIORIDADES</a:t>
          </a:r>
        </a:p>
        <a:p>
          <a:r>
            <a:rPr lang="es-CO" sz="1400" dirty="0"/>
            <a:t>i) Alto impacto </a:t>
          </a:r>
        </a:p>
        <a:p>
          <a:r>
            <a:rPr lang="es-CO" sz="1400" dirty="0"/>
            <a:t>ii)  Diversidad de la comunidad colombiana y enfoque diferencial</a:t>
          </a:r>
        </a:p>
        <a:p>
          <a:r>
            <a:rPr lang="es-CO" sz="1400" dirty="0"/>
            <a:t>iii) Vinculación con grupos prioritarios como mujeres y/o segundas y terceras generaciones</a:t>
          </a:r>
        </a:p>
      </dgm:t>
    </dgm:pt>
    <dgm:pt modelId="{C9405E6A-15BD-405B-A50E-66C8DDA91211}" type="sibTrans" cxnId="{30439A6D-6305-4289-8305-3E239D6F4295}">
      <dgm:prSet/>
      <dgm:spPr/>
      <dgm:t>
        <a:bodyPr/>
        <a:lstStyle/>
        <a:p>
          <a:endParaRPr lang="es-ES"/>
        </a:p>
      </dgm:t>
    </dgm:pt>
    <dgm:pt modelId="{00E349F3-806C-4E54-A6D9-D4F241C61275}" type="parTrans" cxnId="{30439A6D-6305-4289-8305-3E239D6F4295}">
      <dgm:prSet/>
      <dgm:spPr/>
      <dgm:t>
        <a:bodyPr/>
        <a:lstStyle/>
        <a:p>
          <a:endParaRPr lang="es-ES"/>
        </a:p>
      </dgm:t>
    </dgm:pt>
    <dgm:pt modelId="{03296AAD-5A90-498C-B36E-385985430A1E}" type="pres">
      <dgm:prSet presAssocID="{C9F1820B-80DB-4D2E-88B9-C569BC13ECF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DE0673-B3C6-4B8E-AA25-5F207ACCC16A}" type="pres">
      <dgm:prSet presAssocID="{C9F1820B-80DB-4D2E-88B9-C569BC13ECF8}" presName="arrow" presStyleLbl="bgShp" presStyleIdx="0" presStyleCnt="1" custScaleX="117647"/>
      <dgm:spPr/>
    </dgm:pt>
    <dgm:pt modelId="{BC52924D-636C-4F67-9A65-E70A499679DA}" type="pres">
      <dgm:prSet presAssocID="{C9F1820B-80DB-4D2E-88B9-C569BC13ECF8}" presName="linearProcess" presStyleCnt="0"/>
      <dgm:spPr/>
    </dgm:pt>
    <dgm:pt modelId="{E0EECF97-E556-4E54-A5EC-A1A382DA901B}" type="pres">
      <dgm:prSet presAssocID="{C3A7D801-A804-44FB-8133-CF000EE2982D}" presName="textNode" presStyleLbl="node1" presStyleIdx="0" presStyleCnt="3" custScaleY="160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26682-EAE6-4F52-AAEE-2D7E801CAEFF}" type="pres">
      <dgm:prSet presAssocID="{3330E33D-E890-4A6B-998F-636A6B6AFC30}" presName="sibTrans" presStyleCnt="0"/>
      <dgm:spPr/>
    </dgm:pt>
    <dgm:pt modelId="{AC3F2160-5297-4DF3-AA8C-5CFD262B7ED9}" type="pres">
      <dgm:prSet presAssocID="{C1A9264A-9CF8-484A-AD5F-A7C00DB1FB1B}" presName="textNode" presStyleLbl="node1" presStyleIdx="1" presStyleCnt="3" custScaleY="161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75626-F9F9-4C77-99EC-D8FC09920C61}" type="pres">
      <dgm:prSet presAssocID="{C9405E6A-15BD-405B-A50E-66C8DDA91211}" presName="sibTrans" presStyleCnt="0"/>
      <dgm:spPr/>
    </dgm:pt>
    <dgm:pt modelId="{13028A55-CB4A-4423-A8D5-7C21E3C2CDF8}" type="pres">
      <dgm:prSet presAssocID="{CBF80E52-B518-48B4-9ED4-707B85B617E2}" presName="textNode" presStyleLbl="node1" presStyleIdx="2" presStyleCnt="3" custScaleY="158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39A6D-6305-4289-8305-3E239D6F4295}" srcId="{C9F1820B-80DB-4D2E-88B9-C569BC13ECF8}" destId="{C1A9264A-9CF8-484A-AD5F-A7C00DB1FB1B}" srcOrd="1" destOrd="0" parTransId="{00E349F3-806C-4E54-A6D9-D4F241C61275}" sibTransId="{C9405E6A-15BD-405B-A50E-66C8DDA91211}"/>
    <dgm:cxn modelId="{0BA0D4CF-64E1-46AB-9878-8374354167FB}" type="presOf" srcId="{C9F1820B-80DB-4D2E-88B9-C569BC13ECF8}" destId="{03296AAD-5A90-498C-B36E-385985430A1E}" srcOrd="0" destOrd="0" presId="urn:microsoft.com/office/officeart/2005/8/layout/hProcess9"/>
    <dgm:cxn modelId="{1DA72CFF-5481-4A98-B3BC-AB9B6A1D471E}" type="presOf" srcId="{C1A9264A-9CF8-484A-AD5F-A7C00DB1FB1B}" destId="{AC3F2160-5297-4DF3-AA8C-5CFD262B7ED9}" srcOrd="0" destOrd="0" presId="urn:microsoft.com/office/officeart/2005/8/layout/hProcess9"/>
    <dgm:cxn modelId="{0577FE94-2FBA-4D2A-820C-74B3B2740DAF}" type="presOf" srcId="{C3A7D801-A804-44FB-8133-CF000EE2982D}" destId="{E0EECF97-E556-4E54-A5EC-A1A382DA901B}" srcOrd="0" destOrd="0" presId="urn:microsoft.com/office/officeart/2005/8/layout/hProcess9"/>
    <dgm:cxn modelId="{69498555-690F-4E41-BB81-31636029AE21}" srcId="{C9F1820B-80DB-4D2E-88B9-C569BC13ECF8}" destId="{C3A7D801-A804-44FB-8133-CF000EE2982D}" srcOrd="0" destOrd="0" parTransId="{B335C971-2751-4E75-972C-AA427DFEE535}" sibTransId="{3330E33D-E890-4A6B-998F-636A6B6AFC30}"/>
    <dgm:cxn modelId="{683A7CF0-51F2-4189-83CF-F62A3F051BF2}" srcId="{C9F1820B-80DB-4D2E-88B9-C569BC13ECF8}" destId="{CBF80E52-B518-48B4-9ED4-707B85B617E2}" srcOrd="2" destOrd="0" parTransId="{92ACB422-D021-40C2-8EB7-1D06658E4071}" sibTransId="{736FEF24-6C60-4D31-8139-B3ECF313D7B1}"/>
    <dgm:cxn modelId="{1E1B610C-5160-433C-B426-91D9D732AAC5}" type="presOf" srcId="{CBF80E52-B518-48B4-9ED4-707B85B617E2}" destId="{13028A55-CB4A-4423-A8D5-7C21E3C2CDF8}" srcOrd="0" destOrd="0" presId="urn:microsoft.com/office/officeart/2005/8/layout/hProcess9"/>
    <dgm:cxn modelId="{295702DC-9979-4D02-8A7C-8F991F401010}" type="presParOf" srcId="{03296AAD-5A90-498C-B36E-385985430A1E}" destId="{33DE0673-B3C6-4B8E-AA25-5F207ACCC16A}" srcOrd="0" destOrd="0" presId="urn:microsoft.com/office/officeart/2005/8/layout/hProcess9"/>
    <dgm:cxn modelId="{3470DA16-B1F0-4BF8-A452-9F595F7C47A2}" type="presParOf" srcId="{03296AAD-5A90-498C-B36E-385985430A1E}" destId="{BC52924D-636C-4F67-9A65-E70A499679DA}" srcOrd="1" destOrd="0" presId="urn:microsoft.com/office/officeart/2005/8/layout/hProcess9"/>
    <dgm:cxn modelId="{381D9BA9-A164-4A15-AEEA-E8B140A1580F}" type="presParOf" srcId="{BC52924D-636C-4F67-9A65-E70A499679DA}" destId="{E0EECF97-E556-4E54-A5EC-A1A382DA901B}" srcOrd="0" destOrd="0" presId="urn:microsoft.com/office/officeart/2005/8/layout/hProcess9"/>
    <dgm:cxn modelId="{B8974FFA-A360-4AF5-A4E2-B78E265647D7}" type="presParOf" srcId="{BC52924D-636C-4F67-9A65-E70A499679DA}" destId="{02726682-EAE6-4F52-AAEE-2D7E801CAEFF}" srcOrd="1" destOrd="0" presId="urn:microsoft.com/office/officeart/2005/8/layout/hProcess9"/>
    <dgm:cxn modelId="{92CFC873-634C-40BF-AFA7-B5DD0AD0EDFC}" type="presParOf" srcId="{BC52924D-636C-4F67-9A65-E70A499679DA}" destId="{AC3F2160-5297-4DF3-AA8C-5CFD262B7ED9}" srcOrd="2" destOrd="0" presId="urn:microsoft.com/office/officeart/2005/8/layout/hProcess9"/>
    <dgm:cxn modelId="{E86A4DB6-7D4C-40EB-9C98-B9EBCC13EDB6}" type="presParOf" srcId="{BC52924D-636C-4F67-9A65-E70A499679DA}" destId="{5E775626-F9F9-4C77-99EC-D8FC09920C61}" srcOrd="3" destOrd="0" presId="urn:microsoft.com/office/officeart/2005/8/layout/hProcess9"/>
    <dgm:cxn modelId="{B1417876-EF4C-4F53-BCC2-9BCC7E871DFC}" type="presParOf" srcId="{BC52924D-636C-4F67-9A65-E70A499679DA}" destId="{13028A55-CB4A-4423-A8D5-7C21E3C2CDF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E5B1-DC5A-4258-87BC-C2E42215754E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322CAC5-A159-4D25-9732-1DD8565DEA5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0" y="416489"/>
          <a:ext cx="5467350" cy="611271"/>
        </a:xfrm>
        <a:prstGeom prst="roundRect">
          <a:avLst/>
        </a:prstGeom>
        <a:solidFill>
          <a:srgbClr val="3366FF"/>
        </a:solidFill>
        <a:ln/>
      </dgm:spPr>
      <dgm:t>
        <a:bodyPr/>
        <a:lstStyle/>
        <a:p>
          <a:pPr algn="ctr">
            <a:buNone/>
          </a:pPr>
          <a:r>
            <a:rPr lang="es-ES" sz="1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Componente de Atención Humanitaria a Población en Vulnerabilidad</a:t>
          </a:r>
          <a:endParaRPr lang="es-CO" sz="12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86ACA63-7702-4490-AB09-252AEC745FA6}" type="parTrans" cxnId="{F054E2B5-7347-4B8F-9F3F-3192FBC478C0}">
      <dgm:prSet/>
      <dgm:spPr/>
      <dgm:t>
        <a:bodyPr/>
        <a:lstStyle/>
        <a:p>
          <a:pPr algn="ctr"/>
          <a:endParaRPr lang="es-CO" sz="1100"/>
        </a:p>
      </dgm:t>
    </dgm:pt>
    <dgm:pt modelId="{74DB98EF-59FB-46D0-99BC-E86AAC239F5E}" type="sibTrans" cxnId="{F054E2B5-7347-4B8F-9F3F-3192FBC478C0}">
      <dgm:prSet/>
      <dgm:spPr/>
      <dgm:t>
        <a:bodyPr/>
        <a:lstStyle/>
        <a:p>
          <a:pPr algn="ctr"/>
          <a:endParaRPr lang="es-CO" sz="1100"/>
        </a:p>
      </dgm:t>
    </dgm:pt>
    <dgm:pt modelId="{65AA684A-C0E9-4565-AE06-7F73A2FA574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>
          <a:off x="0" y="2104161"/>
          <a:ext cx="5467350" cy="820013"/>
        </a:xfrm>
        <a:prstGeom prst="roundRect">
          <a:avLst/>
        </a:prstGeom>
        <a:solidFill>
          <a:srgbClr val="3366FF"/>
        </a:solidFill>
        <a:ln/>
      </dgm:spPr>
      <dgm:t>
        <a:bodyPr/>
        <a:lstStyle/>
        <a:p>
          <a:pPr algn="ctr">
            <a:buNone/>
          </a:pPr>
          <a:r>
            <a:rPr lang="es-CO" sz="1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Componente de </a:t>
          </a:r>
          <a:r>
            <a:rPr lang="es-ES" sz="12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Recuperación Temprana a Población  en Retorno Humanitario (Ley 1565  de 2012)</a:t>
          </a:r>
          <a:endParaRPr lang="es-CO" sz="1200" b="1" dirty="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22AC1A-8CBF-43C0-B759-CD574E49A783}" type="parTrans" cxnId="{51AC3723-F9CA-455F-9DFF-C8694EDFA10F}">
      <dgm:prSet/>
      <dgm:spPr/>
      <dgm:t>
        <a:bodyPr/>
        <a:lstStyle/>
        <a:p>
          <a:pPr algn="ctr"/>
          <a:endParaRPr lang="es-CO" sz="1100"/>
        </a:p>
      </dgm:t>
    </dgm:pt>
    <dgm:pt modelId="{018955CC-E6EB-422D-BCA0-8C734E59751C}" type="sibTrans" cxnId="{51AC3723-F9CA-455F-9DFF-C8694EDFA10F}">
      <dgm:prSet/>
      <dgm:spPr/>
      <dgm:t>
        <a:bodyPr/>
        <a:lstStyle/>
        <a:p>
          <a:pPr algn="ctr"/>
          <a:endParaRPr lang="es-CO" sz="1100"/>
        </a:p>
      </dgm:t>
    </dgm:pt>
    <dgm:pt modelId="{00B96B38-6C73-4D9B-ADEC-D226B233CFA9}">
      <dgm:prSet custT="1"/>
      <dgm:spPr>
        <a:xfrm>
          <a:off x="0" y="1027761"/>
          <a:ext cx="5467350" cy="1076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None/>
          </a:pP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Estrategia de Asistencia Alimentaria</a:t>
          </a:r>
          <a:endParaRPr lang="es-CO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667160-DA69-4DCE-8AC6-5263FB5D31C1}" type="parTrans" cxnId="{E433DCC4-A864-4FD6-871E-135268262D89}">
      <dgm:prSet/>
      <dgm:spPr/>
      <dgm:t>
        <a:bodyPr/>
        <a:lstStyle/>
        <a:p>
          <a:pPr algn="ctr"/>
          <a:endParaRPr lang="es-CO" sz="1100"/>
        </a:p>
      </dgm:t>
    </dgm:pt>
    <dgm:pt modelId="{21407CE6-58A7-405B-8E4F-AD1976BD4E9D}" type="sibTrans" cxnId="{E433DCC4-A864-4FD6-871E-135268262D89}">
      <dgm:prSet/>
      <dgm:spPr/>
      <dgm:t>
        <a:bodyPr/>
        <a:lstStyle/>
        <a:p>
          <a:pPr algn="ctr"/>
          <a:endParaRPr lang="es-CO" sz="1100"/>
        </a:p>
      </dgm:t>
    </dgm:pt>
    <dgm:pt modelId="{E5B2992C-FA1D-4855-95AC-8848A6A20F87}">
      <dgm:prSet custT="1"/>
      <dgm:spPr>
        <a:xfrm>
          <a:off x="0" y="1027761"/>
          <a:ext cx="5467350" cy="1076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Char char="•"/>
          </a:pP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Estrategia para la Asistencia en Salud</a:t>
          </a:r>
          <a:endParaRPr lang="es-CO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79632F-063E-4450-B846-4C53273DC685}" type="parTrans" cxnId="{0FDB8095-BDE6-4AA2-85E7-10FE26E77296}">
      <dgm:prSet/>
      <dgm:spPr/>
      <dgm:t>
        <a:bodyPr/>
        <a:lstStyle/>
        <a:p>
          <a:pPr algn="ctr"/>
          <a:endParaRPr lang="es-CO" sz="1100"/>
        </a:p>
      </dgm:t>
    </dgm:pt>
    <dgm:pt modelId="{BFB095F3-5136-44D8-B455-5FB7A4F9E310}" type="sibTrans" cxnId="{0FDB8095-BDE6-4AA2-85E7-10FE26E77296}">
      <dgm:prSet/>
      <dgm:spPr/>
      <dgm:t>
        <a:bodyPr/>
        <a:lstStyle/>
        <a:p>
          <a:pPr algn="ctr"/>
          <a:endParaRPr lang="es-CO" sz="1100"/>
        </a:p>
      </dgm:t>
    </dgm:pt>
    <dgm:pt modelId="{53EEFD7D-7024-4985-B4BA-9B26F3202581}">
      <dgm:prSet custT="1"/>
      <dgm:spPr>
        <a:xfrm>
          <a:off x="0" y="1027761"/>
          <a:ext cx="5467350" cy="1076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Char char="•"/>
          </a:pP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Estrategia de Asistencia Transporte</a:t>
          </a:r>
          <a:endParaRPr lang="es-CO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47914C5-E465-42D4-AA75-ADB15C20AAF1}" type="parTrans" cxnId="{A217C07F-0E1B-48DF-8A81-CD868BE2500C}">
      <dgm:prSet/>
      <dgm:spPr/>
      <dgm:t>
        <a:bodyPr/>
        <a:lstStyle/>
        <a:p>
          <a:pPr algn="ctr"/>
          <a:endParaRPr lang="es-CO" sz="1100"/>
        </a:p>
      </dgm:t>
    </dgm:pt>
    <dgm:pt modelId="{BA848125-AB8F-4A8B-B8D4-B087EE3BF7E9}" type="sibTrans" cxnId="{A217C07F-0E1B-48DF-8A81-CD868BE2500C}">
      <dgm:prSet/>
      <dgm:spPr/>
      <dgm:t>
        <a:bodyPr/>
        <a:lstStyle/>
        <a:p>
          <a:pPr algn="ctr"/>
          <a:endParaRPr lang="es-CO" sz="1100"/>
        </a:p>
      </dgm:t>
    </dgm:pt>
    <dgm:pt modelId="{40E21722-F756-4C83-B5CA-5C954A4C81C7}">
      <dgm:prSet custT="1"/>
      <dgm:spPr>
        <a:xfrm>
          <a:off x="0" y="1027761"/>
          <a:ext cx="5467350" cy="1076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Estrategia de Apoyo Psicosocial</a:t>
          </a:r>
          <a:endParaRPr lang="es-CO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AD32576-FBB7-458D-ABA7-EC183D8948AA}" type="parTrans" cxnId="{BF7E5F00-4614-4959-9C95-58929F7AF2ED}">
      <dgm:prSet/>
      <dgm:spPr/>
      <dgm:t>
        <a:bodyPr/>
        <a:lstStyle/>
        <a:p>
          <a:pPr algn="ctr"/>
          <a:endParaRPr lang="es-CO" sz="1100"/>
        </a:p>
      </dgm:t>
    </dgm:pt>
    <dgm:pt modelId="{29B517D0-3D92-4215-91E8-C368E61FADC9}" type="sibTrans" cxnId="{BF7E5F00-4614-4959-9C95-58929F7AF2ED}">
      <dgm:prSet/>
      <dgm:spPr/>
      <dgm:t>
        <a:bodyPr/>
        <a:lstStyle/>
        <a:p>
          <a:pPr algn="ctr"/>
          <a:endParaRPr lang="es-CO" sz="1100"/>
        </a:p>
      </dgm:t>
    </dgm:pt>
    <dgm:pt modelId="{4858BE35-853E-44A3-9E83-1250742B4B2B}">
      <dgm:prSet phldrT="[Texto]" custT="1"/>
      <dgm:spPr>
        <a:xfrm>
          <a:off x="0" y="3051561"/>
          <a:ext cx="5098741" cy="7646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r>
            <a:rPr lang="es-ES" sz="1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Fortalecimiento productivo</a:t>
          </a:r>
        </a:p>
      </dgm:t>
    </dgm:pt>
    <dgm:pt modelId="{4EB03C45-4669-4E16-8E85-B0EED13F144A}" type="parTrans" cxnId="{4831DF95-AA3B-4A0C-8685-A025E6E71D62}">
      <dgm:prSet/>
      <dgm:spPr/>
      <dgm:t>
        <a:bodyPr/>
        <a:lstStyle/>
        <a:p>
          <a:pPr algn="ctr"/>
          <a:endParaRPr lang="es-CO" sz="1100"/>
        </a:p>
      </dgm:t>
    </dgm:pt>
    <dgm:pt modelId="{816C9E86-1F0C-4DD6-82E8-DAF7D5E5654C}" type="sibTrans" cxnId="{4831DF95-AA3B-4A0C-8685-A025E6E71D62}">
      <dgm:prSet/>
      <dgm:spPr/>
      <dgm:t>
        <a:bodyPr/>
        <a:lstStyle/>
        <a:p>
          <a:pPr algn="ctr"/>
          <a:endParaRPr lang="es-CO" sz="1100"/>
        </a:p>
      </dgm:t>
    </dgm:pt>
    <dgm:pt modelId="{44E839AA-1BF9-4C1E-B9C2-C64EFF24E1C2}">
      <dgm:prSet phldrT="[Texto]" custT="1"/>
      <dgm:spPr>
        <a:xfrm>
          <a:off x="0" y="3051561"/>
          <a:ext cx="5098741" cy="7646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>
            <a:buChar char="•"/>
          </a:pPr>
          <a:r>
            <a:rPr lang="es-ES" sz="1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Empleabilidad</a:t>
          </a:r>
        </a:p>
      </dgm:t>
    </dgm:pt>
    <dgm:pt modelId="{5D3EA6B2-B8C9-47CB-BA2C-EDD95EB1B8F3}" type="parTrans" cxnId="{F040ADC2-F710-4809-A938-4C0329CE9BD6}">
      <dgm:prSet/>
      <dgm:spPr/>
      <dgm:t>
        <a:bodyPr/>
        <a:lstStyle/>
        <a:p>
          <a:pPr algn="ctr"/>
          <a:endParaRPr lang="es-CO" sz="1100"/>
        </a:p>
      </dgm:t>
    </dgm:pt>
    <dgm:pt modelId="{C4338F88-8091-4D94-987D-0E5BA779B14F}" type="sibTrans" cxnId="{F040ADC2-F710-4809-A938-4C0329CE9BD6}">
      <dgm:prSet/>
      <dgm:spPr/>
      <dgm:t>
        <a:bodyPr/>
        <a:lstStyle/>
        <a:p>
          <a:pPr algn="ctr"/>
          <a:endParaRPr lang="es-CO" sz="1100"/>
        </a:p>
      </dgm:t>
    </dgm:pt>
    <dgm:pt modelId="{55B2C459-FD56-49B4-8D90-DFE6BC0AFF3F}">
      <dgm:prSet custT="1"/>
      <dgm:spPr>
        <a:xfrm>
          <a:off x="0" y="3051561"/>
          <a:ext cx="5098741" cy="764609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endParaRPr lang="es-CO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7031B4-D5D0-440D-BB08-50B5DD7794F9}" type="parTrans" cxnId="{7559EA68-A127-4896-B4F6-CC4DEEAF3E3F}">
      <dgm:prSet/>
      <dgm:spPr/>
      <dgm:t>
        <a:bodyPr/>
        <a:lstStyle/>
        <a:p>
          <a:pPr algn="ctr"/>
          <a:endParaRPr lang="es-ES" sz="1100"/>
        </a:p>
      </dgm:t>
    </dgm:pt>
    <dgm:pt modelId="{0BAC40F5-F21D-4922-97C1-13DB4E5BD946}" type="sibTrans" cxnId="{7559EA68-A127-4896-B4F6-CC4DEEAF3E3F}">
      <dgm:prSet/>
      <dgm:spPr/>
      <dgm:t>
        <a:bodyPr/>
        <a:lstStyle/>
        <a:p>
          <a:pPr algn="ctr"/>
          <a:endParaRPr lang="es-ES" sz="1100"/>
        </a:p>
      </dgm:t>
    </dgm:pt>
    <dgm:pt modelId="{C7AA01F8-6956-4914-8047-D72888CC24BB}">
      <dgm:prSet phldrT="[Texto]" custT="1"/>
      <dgm:spPr>
        <a:xfrm>
          <a:off x="0" y="1027761"/>
          <a:ext cx="5467350" cy="1076400"/>
        </a:xfrm>
        <a:noFill/>
        <a:ln>
          <a:noFill/>
        </a:ln>
        <a:effectLst/>
      </dgm:spPr>
      <dgm:t>
        <a:bodyPr/>
        <a:lstStyle/>
        <a:p>
          <a:pPr algn="l">
            <a:buNone/>
          </a:pPr>
          <a:r>
            <a:rPr lang="es-ES" sz="1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Estrategia de Alojamiento</a:t>
          </a:r>
          <a:endParaRPr lang="es-CO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5AB8C8F-D167-419E-851F-9D2F680F6180}" type="parTrans" cxnId="{F2B3873B-950C-4245-83AA-277F814492D2}">
      <dgm:prSet/>
      <dgm:spPr/>
      <dgm:t>
        <a:bodyPr/>
        <a:lstStyle/>
        <a:p>
          <a:endParaRPr lang="es-ES"/>
        </a:p>
      </dgm:t>
    </dgm:pt>
    <dgm:pt modelId="{A8676CED-81B4-4509-9621-D7820828BEE7}" type="sibTrans" cxnId="{F2B3873B-950C-4245-83AA-277F814492D2}">
      <dgm:prSet/>
      <dgm:spPr/>
      <dgm:t>
        <a:bodyPr/>
        <a:lstStyle/>
        <a:p>
          <a:endParaRPr lang="es-ES"/>
        </a:p>
      </dgm:t>
    </dgm:pt>
    <dgm:pt modelId="{D4834595-6005-452F-A783-117FFCE92A84}">
      <dgm:prSet custT="1"/>
      <dgm:spPr>
        <a:xfrm>
          <a:off x="0" y="3051561"/>
          <a:ext cx="5098741" cy="7646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l">
            <a:buChar char="•"/>
          </a:pPr>
          <a:r>
            <a:rPr lang="es-ES" sz="1100" b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Emprendimiento productivo</a:t>
          </a:r>
          <a:endParaRPr lang="es-CO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0DD9A12-7FF9-4B23-A3A5-137E30AD486D}" type="sibTrans" cxnId="{446DA610-4C50-44D9-B393-3DE7BA9E570A}">
      <dgm:prSet/>
      <dgm:spPr/>
      <dgm:t>
        <a:bodyPr/>
        <a:lstStyle/>
        <a:p>
          <a:pPr algn="ctr"/>
          <a:endParaRPr lang="es-CO" sz="1100"/>
        </a:p>
      </dgm:t>
    </dgm:pt>
    <dgm:pt modelId="{BDD5858D-663A-4834-98D1-15226D8821E9}" type="parTrans" cxnId="{446DA610-4C50-44D9-B393-3DE7BA9E570A}">
      <dgm:prSet/>
      <dgm:spPr/>
      <dgm:t>
        <a:bodyPr/>
        <a:lstStyle/>
        <a:p>
          <a:pPr algn="ctr"/>
          <a:endParaRPr lang="es-CO" sz="1100"/>
        </a:p>
      </dgm:t>
    </dgm:pt>
    <dgm:pt modelId="{970E6500-3352-4238-8280-80B2EDBC62F8}">
      <dgm:prSet custT="1"/>
      <dgm:spPr>
        <a:xfrm>
          <a:off x="0" y="3051561"/>
          <a:ext cx="5098741" cy="764609"/>
        </a:xfrm>
        <a:noFill/>
        <a:ln>
          <a:noFill/>
        </a:ln>
        <a:effectLst/>
      </dgm:spPr>
      <dgm:t>
        <a:bodyPr/>
        <a:lstStyle/>
        <a:p>
          <a:pPr algn="ctr">
            <a:buChar char="•"/>
          </a:pPr>
          <a:endParaRPr lang="es-CO" sz="11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7FC87DA-49D8-4CF8-B926-D5D338A79263}" type="sibTrans" cxnId="{123006F2-A6DD-4BD7-B318-C75A1533C220}">
      <dgm:prSet/>
      <dgm:spPr/>
      <dgm:t>
        <a:bodyPr/>
        <a:lstStyle/>
        <a:p>
          <a:endParaRPr lang="es-ES"/>
        </a:p>
      </dgm:t>
    </dgm:pt>
    <dgm:pt modelId="{CB4B484D-50AF-40EA-9B29-7862A60A48BF}" type="parTrans" cxnId="{123006F2-A6DD-4BD7-B318-C75A1533C220}">
      <dgm:prSet/>
      <dgm:spPr/>
      <dgm:t>
        <a:bodyPr/>
        <a:lstStyle/>
        <a:p>
          <a:endParaRPr lang="es-ES"/>
        </a:p>
      </dgm:t>
    </dgm:pt>
    <dgm:pt modelId="{B41F18EC-2DB1-4A30-97D7-C8B6F4A5C4B4}" type="pres">
      <dgm:prSet presAssocID="{D1C9E5B1-DC5A-4258-87BC-C2E4221575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C267B6-4832-419C-8EC7-0DE035841454}" type="pres">
      <dgm:prSet presAssocID="{5322CAC5-A159-4D25-9732-1DD8565DEA5D}" presName="parentText" presStyleLbl="node1" presStyleIdx="0" presStyleCnt="2" custScaleY="30552" custLinFactNeighborY="-26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C80D7-547D-4D06-9613-10DD44632072}" type="pres">
      <dgm:prSet presAssocID="{5322CAC5-A159-4D25-9732-1DD8565DEA5D}" presName="childText" presStyleLbl="revTx" presStyleIdx="0" presStyleCnt="2" custScaleY="8519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C3FEE2D-B9A4-413D-BCBC-ED0CE1725A04}" type="pres">
      <dgm:prSet presAssocID="{65AA684A-C0E9-4565-AE06-7F73A2FA5749}" presName="parentText" presStyleLbl="node1" presStyleIdx="1" presStyleCnt="2" custScaleY="42637" custLinFactNeighborY="282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5E422-2A61-4278-9689-D37474568F8C}" type="pres">
      <dgm:prSet presAssocID="{65AA684A-C0E9-4565-AE06-7F73A2FA5749}" presName="childText" presStyleLbl="revTx" presStyleIdx="1" presStyleCnt="2" custScaleX="93258" custScaleY="71034" custLinFactNeighborX="-3371" custLinFactNeighborY="34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B554609-1322-4DFD-9B1C-E59BA3FA452A}" type="presOf" srcId="{44E839AA-1BF9-4C1E-B9C2-C64EFF24E1C2}" destId="{AF65E422-2A61-4278-9689-D37474568F8C}" srcOrd="0" destOrd="4" presId="urn:microsoft.com/office/officeart/2005/8/layout/vList2"/>
    <dgm:cxn modelId="{FB97615D-505A-48B5-8F16-E472170921AE}" type="presOf" srcId="{E5B2992C-FA1D-4855-95AC-8848A6A20F87}" destId="{D11C80D7-547D-4D06-9613-10DD44632072}" srcOrd="0" destOrd="2" presId="urn:microsoft.com/office/officeart/2005/8/layout/vList2"/>
    <dgm:cxn modelId="{E8977ACF-9E04-4DD6-99EC-090254A8ABA5}" type="presOf" srcId="{65AA684A-C0E9-4565-AE06-7F73A2FA5749}" destId="{CC3FEE2D-B9A4-413D-BCBC-ED0CE1725A04}" srcOrd="0" destOrd="0" presId="urn:microsoft.com/office/officeart/2005/8/layout/vList2"/>
    <dgm:cxn modelId="{A217C07F-0E1B-48DF-8A81-CD868BE2500C}" srcId="{5322CAC5-A159-4D25-9732-1DD8565DEA5D}" destId="{53EEFD7D-7024-4985-B4BA-9B26F3202581}" srcOrd="3" destOrd="0" parTransId="{B47914C5-E465-42D4-AA75-ADB15C20AAF1}" sibTransId="{BA848125-AB8F-4A8B-B8D4-B087EE3BF7E9}"/>
    <dgm:cxn modelId="{7559EA68-A127-4896-B4F6-CC4DEEAF3E3F}" srcId="{65AA684A-C0E9-4565-AE06-7F73A2FA5749}" destId="{55B2C459-FD56-49B4-8D90-DFE6BC0AFF3F}" srcOrd="0" destOrd="0" parTransId="{E17031B4-D5D0-440D-BB08-50B5DD7794F9}" sibTransId="{0BAC40F5-F21D-4922-97C1-13DB4E5BD946}"/>
    <dgm:cxn modelId="{0FDB8095-BDE6-4AA2-85E7-10FE26E77296}" srcId="{5322CAC5-A159-4D25-9732-1DD8565DEA5D}" destId="{E5B2992C-FA1D-4855-95AC-8848A6A20F87}" srcOrd="2" destOrd="0" parTransId="{F679632F-063E-4450-B846-4C53273DC685}" sibTransId="{BFB095F3-5136-44D8-B455-5FB7A4F9E310}"/>
    <dgm:cxn modelId="{ADF398A2-254E-422F-BAB1-E900431243F0}" type="presOf" srcId="{55B2C459-FD56-49B4-8D90-DFE6BC0AFF3F}" destId="{AF65E422-2A61-4278-9689-D37474568F8C}" srcOrd="0" destOrd="0" presId="urn:microsoft.com/office/officeart/2005/8/layout/vList2"/>
    <dgm:cxn modelId="{446DA610-4C50-44D9-B393-3DE7BA9E570A}" srcId="{65AA684A-C0E9-4565-AE06-7F73A2FA5749}" destId="{D4834595-6005-452F-A783-117FFCE92A84}" srcOrd="2" destOrd="0" parTransId="{BDD5858D-663A-4834-98D1-15226D8821E9}" sibTransId="{10DD9A12-7FF9-4B23-A3A5-137E30AD486D}"/>
    <dgm:cxn modelId="{1BF4FA05-DFD0-4871-966D-1EA3C3F88EC5}" type="presOf" srcId="{5322CAC5-A159-4D25-9732-1DD8565DEA5D}" destId="{6BC267B6-4832-419C-8EC7-0DE035841454}" srcOrd="0" destOrd="0" presId="urn:microsoft.com/office/officeart/2005/8/layout/vList2"/>
    <dgm:cxn modelId="{599A33F8-2053-4F94-B8BA-6298387FE982}" type="presOf" srcId="{4858BE35-853E-44A3-9E83-1250742B4B2B}" destId="{AF65E422-2A61-4278-9689-D37474568F8C}" srcOrd="0" destOrd="3" presId="urn:microsoft.com/office/officeart/2005/8/layout/vList2"/>
    <dgm:cxn modelId="{4C23E5CB-C245-4E6B-A100-47A320C3F8F5}" type="presOf" srcId="{D1C9E5B1-DC5A-4258-87BC-C2E42215754E}" destId="{B41F18EC-2DB1-4A30-97D7-C8B6F4A5C4B4}" srcOrd="0" destOrd="0" presId="urn:microsoft.com/office/officeart/2005/8/layout/vList2"/>
    <dgm:cxn modelId="{51AC3723-F9CA-455F-9DFF-C8694EDFA10F}" srcId="{D1C9E5B1-DC5A-4258-87BC-C2E42215754E}" destId="{65AA684A-C0E9-4565-AE06-7F73A2FA5749}" srcOrd="1" destOrd="0" parTransId="{DA22AC1A-8CBF-43C0-B759-CD574E49A783}" sibTransId="{018955CC-E6EB-422D-BCA0-8C734E59751C}"/>
    <dgm:cxn modelId="{4831DF95-AA3B-4A0C-8685-A025E6E71D62}" srcId="{65AA684A-C0E9-4565-AE06-7F73A2FA5749}" destId="{4858BE35-853E-44A3-9E83-1250742B4B2B}" srcOrd="3" destOrd="0" parTransId="{4EB03C45-4669-4E16-8E85-B0EED13F144A}" sibTransId="{816C9E86-1F0C-4DD6-82E8-DAF7D5E5654C}"/>
    <dgm:cxn modelId="{2245430D-8495-46EC-B3EA-5F841780FE54}" type="presOf" srcId="{40E21722-F756-4C83-B5CA-5C954A4C81C7}" destId="{D11C80D7-547D-4D06-9613-10DD44632072}" srcOrd="0" destOrd="4" presId="urn:microsoft.com/office/officeart/2005/8/layout/vList2"/>
    <dgm:cxn modelId="{2F4E1119-66EB-421A-B8A6-A3C7455F160A}" type="presOf" srcId="{53EEFD7D-7024-4985-B4BA-9B26F3202581}" destId="{D11C80D7-547D-4D06-9613-10DD44632072}" srcOrd="0" destOrd="3" presId="urn:microsoft.com/office/officeart/2005/8/layout/vList2"/>
    <dgm:cxn modelId="{52AE7072-D4F8-40F3-BF11-C5176F143C90}" type="presOf" srcId="{D4834595-6005-452F-A783-117FFCE92A84}" destId="{AF65E422-2A61-4278-9689-D37474568F8C}" srcOrd="0" destOrd="2" presId="urn:microsoft.com/office/officeart/2005/8/layout/vList2"/>
    <dgm:cxn modelId="{43741400-64E9-406B-8ABB-3EF193D36934}" type="presOf" srcId="{00B96B38-6C73-4D9B-ADEC-D226B233CFA9}" destId="{D11C80D7-547D-4D06-9613-10DD44632072}" srcOrd="0" destOrd="1" presId="urn:microsoft.com/office/officeart/2005/8/layout/vList2"/>
    <dgm:cxn modelId="{123006F2-A6DD-4BD7-B318-C75A1533C220}" srcId="{65AA684A-C0E9-4565-AE06-7F73A2FA5749}" destId="{970E6500-3352-4238-8280-80B2EDBC62F8}" srcOrd="1" destOrd="0" parTransId="{CB4B484D-50AF-40EA-9B29-7862A60A48BF}" sibTransId="{07FC87DA-49D8-4CF8-B926-D5D338A79263}"/>
    <dgm:cxn modelId="{3CD258B5-1B4F-480E-B961-449F728A7A6A}" type="presOf" srcId="{C7AA01F8-6956-4914-8047-D72888CC24BB}" destId="{D11C80D7-547D-4D06-9613-10DD44632072}" srcOrd="0" destOrd="0" presId="urn:microsoft.com/office/officeart/2005/8/layout/vList2"/>
    <dgm:cxn modelId="{02E0F18C-0B36-4A19-B9C8-FB03CC227B0D}" type="presOf" srcId="{970E6500-3352-4238-8280-80B2EDBC62F8}" destId="{AF65E422-2A61-4278-9689-D37474568F8C}" srcOrd="0" destOrd="1" presId="urn:microsoft.com/office/officeart/2005/8/layout/vList2"/>
    <dgm:cxn modelId="{E433DCC4-A864-4FD6-871E-135268262D89}" srcId="{5322CAC5-A159-4D25-9732-1DD8565DEA5D}" destId="{00B96B38-6C73-4D9B-ADEC-D226B233CFA9}" srcOrd="1" destOrd="0" parTransId="{8C667160-DA69-4DCE-8AC6-5263FB5D31C1}" sibTransId="{21407CE6-58A7-405B-8E4F-AD1976BD4E9D}"/>
    <dgm:cxn modelId="{F2B3873B-950C-4245-83AA-277F814492D2}" srcId="{5322CAC5-A159-4D25-9732-1DD8565DEA5D}" destId="{C7AA01F8-6956-4914-8047-D72888CC24BB}" srcOrd="0" destOrd="0" parTransId="{45AB8C8F-D167-419E-851F-9D2F680F6180}" sibTransId="{A8676CED-81B4-4509-9621-D7820828BEE7}"/>
    <dgm:cxn modelId="{BF7E5F00-4614-4959-9C95-58929F7AF2ED}" srcId="{5322CAC5-A159-4D25-9732-1DD8565DEA5D}" destId="{40E21722-F756-4C83-B5CA-5C954A4C81C7}" srcOrd="4" destOrd="0" parTransId="{BAD32576-FBB7-458D-ABA7-EC183D8948AA}" sibTransId="{29B517D0-3D92-4215-91E8-C368E61FADC9}"/>
    <dgm:cxn modelId="{F040ADC2-F710-4809-A938-4C0329CE9BD6}" srcId="{65AA684A-C0E9-4565-AE06-7F73A2FA5749}" destId="{44E839AA-1BF9-4C1E-B9C2-C64EFF24E1C2}" srcOrd="4" destOrd="0" parTransId="{5D3EA6B2-B8C9-47CB-BA2C-EDD95EB1B8F3}" sibTransId="{C4338F88-8091-4D94-987D-0E5BA779B14F}"/>
    <dgm:cxn modelId="{F054E2B5-7347-4B8F-9F3F-3192FBC478C0}" srcId="{D1C9E5B1-DC5A-4258-87BC-C2E42215754E}" destId="{5322CAC5-A159-4D25-9732-1DD8565DEA5D}" srcOrd="0" destOrd="0" parTransId="{F86ACA63-7702-4490-AB09-252AEC745FA6}" sibTransId="{74DB98EF-59FB-46D0-99BC-E86AAC239F5E}"/>
    <dgm:cxn modelId="{BF2310CA-3634-4007-A121-735C7766AE5A}" type="presParOf" srcId="{B41F18EC-2DB1-4A30-97D7-C8B6F4A5C4B4}" destId="{6BC267B6-4832-419C-8EC7-0DE035841454}" srcOrd="0" destOrd="0" presId="urn:microsoft.com/office/officeart/2005/8/layout/vList2"/>
    <dgm:cxn modelId="{9099D852-E53B-4CD2-905C-EA8F32303FB4}" type="presParOf" srcId="{B41F18EC-2DB1-4A30-97D7-C8B6F4A5C4B4}" destId="{D11C80D7-547D-4D06-9613-10DD44632072}" srcOrd="1" destOrd="0" presId="urn:microsoft.com/office/officeart/2005/8/layout/vList2"/>
    <dgm:cxn modelId="{81BF827A-BBD2-40CB-83FF-FA0453ADD249}" type="presParOf" srcId="{B41F18EC-2DB1-4A30-97D7-C8B6F4A5C4B4}" destId="{CC3FEE2D-B9A4-413D-BCBC-ED0CE1725A04}" srcOrd="2" destOrd="0" presId="urn:microsoft.com/office/officeart/2005/8/layout/vList2"/>
    <dgm:cxn modelId="{983AD52A-DF11-4FF6-8B57-291B8FFB7DF3}" type="presParOf" srcId="{B41F18EC-2DB1-4A30-97D7-C8B6F4A5C4B4}" destId="{AF65E422-2A61-4278-9689-D37474568F8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11665-E98E-4012-A7AE-06C0F9681BAC}" type="doc">
      <dgm:prSet loTypeId="urn:microsoft.com/office/officeart/2005/8/layout/hList7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35F5A7F-4742-42B5-9B98-294F354E8AD4}">
      <dgm:prSet phldrT="[Texto]" custT="1"/>
      <dgm:spPr>
        <a:xfrm>
          <a:off x="1511" y="0"/>
          <a:ext cx="2352247" cy="480060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Diagnóstico de identificación y perfil ocupacional de la población retornada en los departamentos priorizados</a:t>
          </a:r>
        </a:p>
      </dgm:t>
    </dgm:pt>
    <dgm:pt modelId="{2A8FB7B0-ED08-4785-8A4E-5CA979973B55}" type="parTrans" cxnId="{12937CEC-7393-4066-92BD-B572E3CFF98E}">
      <dgm:prSet/>
      <dgm:spPr/>
      <dgm:t>
        <a:bodyPr/>
        <a:lstStyle/>
        <a:p>
          <a:endParaRPr lang="es-ES"/>
        </a:p>
      </dgm:t>
    </dgm:pt>
    <dgm:pt modelId="{BA0A1C05-D15E-452A-AA51-1F39EFF57551}" type="sibTrans" cxnId="{12937CEC-7393-4066-92BD-B572E3CFF98E}">
      <dgm:prSet/>
      <dgm:spPr/>
      <dgm:t>
        <a:bodyPr/>
        <a:lstStyle/>
        <a:p>
          <a:endParaRPr lang="es-ES"/>
        </a:p>
      </dgm:t>
    </dgm:pt>
    <dgm:pt modelId="{A70C212F-763C-4A24-A95F-27E8A0E8D071}">
      <dgm:prSet phldrT="[Texto]" custT="1"/>
      <dgm:spPr>
        <a:xfrm>
          <a:off x="2424326" y="0"/>
          <a:ext cx="2352247" cy="4800600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Estructurar estrategias, realizar acompañamiento y orientación para el ingreso al mercado laboral de la población retornada. </a:t>
          </a:r>
        </a:p>
      </dgm:t>
    </dgm:pt>
    <dgm:pt modelId="{35B2D18A-CB6D-402A-89BA-748697A6D556}" type="parTrans" cxnId="{0BDB987A-6714-42BA-AA94-26F835AE17C3}">
      <dgm:prSet/>
      <dgm:spPr/>
      <dgm:t>
        <a:bodyPr/>
        <a:lstStyle/>
        <a:p>
          <a:endParaRPr lang="es-ES"/>
        </a:p>
      </dgm:t>
    </dgm:pt>
    <dgm:pt modelId="{0E041CCB-F89F-4F84-8199-CEDC7D7450CF}" type="sibTrans" cxnId="{0BDB987A-6714-42BA-AA94-26F835AE17C3}">
      <dgm:prSet/>
      <dgm:spPr/>
      <dgm:t>
        <a:bodyPr/>
        <a:lstStyle/>
        <a:p>
          <a:endParaRPr lang="es-ES"/>
        </a:p>
      </dgm:t>
    </dgm:pt>
    <dgm:pt modelId="{2B2E434D-0A9B-4E71-B1FE-785DDA4882FD}">
      <dgm:prSet phldrT="[Texto]" custT="1"/>
      <dgm:spPr>
        <a:xfrm>
          <a:off x="4848652" y="0"/>
          <a:ext cx="2352247" cy="4800600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S" sz="1400" dirty="0">
              <a:solidFill>
                <a:sysClr val="window" lastClr="FFFFFF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Implementar mecanismos de seguimiento a la población retornada.</a:t>
          </a:r>
        </a:p>
      </dgm:t>
    </dgm:pt>
    <dgm:pt modelId="{C0A46792-3C65-4892-B42C-36E7C665C4C1}" type="parTrans" cxnId="{D15C1038-63F4-4396-A373-4DEE0DB05CCD}">
      <dgm:prSet/>
      <dgm:spPr/>
      <dgm:t>
        <a:bodyPr/>
        <a:lstStyle/>
        <a:p>
          <a:endParaRPr lang="es-ES"/>
        </a:p>
      </dgm:t>
    </dgm:pt>
    <dgm:pt modelId="{590184EC-4FFD-437C-9526-1930D7A4404C}" type="sibTrans" cxnId="{D15C1038-63F4-4396-A373-4DEE0DB05CCD}">
      <dgm:prSet/>
      <dgm:spPr/>
      <dgm:t>
        <a:bodyPr/>
        <a:lstStyle/>
        <a:p>
          <a:endParaRPr lang="es-ES"/>
        </a:p>
      </dgm:t>
    </dgm:pt>
    <dgm:pt modelId="{6188FBD2-EC6E-4F60-8798-52198A0BCA04}" type="pres">
      <dgm:prSet presAssocID="{89B11665-E98E-4012-A7AE-06C0F9681B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9EAC44-294B-4267-B22C-CCEAA79E9856}" type="pres">
      <dgm:prSet presAssocID="{89B11665-E98E-4012-A7AE-06C0F9681BAC}" presName="fgShape" presStyleLbl="fgShp" presStyleIdx="0" presStyleCnt="1"/>
      <dgm:spPr>
        <a:xfrm>
          <a:off x="288035" y="3840480"/>
          <a:ext cx="6624828" cy="720090"/>
        </a:xfrm>
        <a:prstGeom prst="leftRightArrow">
          <a:avLst/>
        </a:prstGeom>
        <a:solidFill>
          <a:srgbClr val="2B138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C8A77A3-46A2-4375-8BD3-7A4DC58658A6}" type="pres">
      <dgm:prSet presAssocID="{89B11665-E98E-4012-A7AE-06C0F9681BAC}" presName="linComp" presStyleCnt="0"/>
      <dgm:spPr/>
    </dgm:pt>
    <dgm:pt modelId="{2B9DEF5B-BA8C-4385-A8C0-C70F7B4427C6}" type="pres">
      <dgm:prSet presAssocID="{D35F5A7F-4742-42B5-9B98-294F354E8AD4}" presName="compNode" presStyleCnt="0"/>
      <dgm:spPr/>
    </dgm:pt>
    <dgm:pt modelId="{2A970F44-2A77-4F49-A376-C5BF10C3024A}" type="pres">
      <dgm:prSet presAssocID="{D35F5A7F-4742-42B5-9B98-294F354E8AD4}" presName="bkgdShape" presStyleLbl="node1" presStyleIdx="0" presStyleCnt="3" custLinFactNeighborX="-26063" custLinFactNeighborY="-7257"/>
      <dgm:spPr/>
      <dgm:t>
        <a:bodyPr/>
        <a:lstStyle/>
        <a:p>
          <a:endParaRPr lang="en-US"/>
        </a:p>
      </dgm:t>
    </dgm:pt>
    <dgm:pt modelId="{0CBFAA52-591A-4153-8BF1-217DE7F36674}" type="pres">
      <dgm:prSet presAssocID="{D35F5A7F-4742-42B5-9B98-294F354E8AD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11A65D-C313-43CB-ACC7-7DB9D502F9B8}" type="pres">
      <dgm:prSet presAssocID="{D35F5A7F-4742-42B5-9B98-294F354E8AD4}" presName="invisiNode" presStyleLbl="node1" presStyleIdx="0" presStyleCnt="3"/>
      <dgm:spPr/>
    </dgm:pt>
    <dgm:pt modelId="{B0E7DE49-B328-446F-9E4E-81D617EAF9F8}" type="pres">
      <dgm:prSet presAssocID="{D35F5A7F-4742-42B5-9B98-294F354E8AD4}" presName="imagNode" presStyleLbl="fgImgPlace1" presStyleIdx="0" presStyleCnt="3"/>
      <dgm:spPr>
        <a:xfrm>
          <a:off x="378335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5C7D9A0-31AB-4E62-81A6-14EFEFBD6356}" type="pres">
      <dgm:prSet presAssocID="{BA0A1C05-D15E-452A-AA51-1F39EFF5755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B728B32-2C34-4CB6-BEF3-28ADFBDDE535}" type="pres">
      <dgm:prSet presAssocID="{A70C212F-763C-4A24-A95F-27E8A0E8D071}" presName="compNode" presStyleCnt="0"/>
      <dgm:spPr/>
    </dgm:pt>
    <dgm:pt modelId="{A96383EF-23E9-4E13-A163-A08C4946CDF1}" type="pres">
      <dgm:prSet presAssocID="{A70C212F-763C-4A24-A95F-27E8A0E8D071}" presName="bkgdShape" presStyleLbl="node1" presStyleIdx="1" presStyleCnt="3"/>
      <dgm:spPr/>
      <dgm:t>
        <a:bodyPr/>
        <a:lstStyle/>
        <a:p>
          <a:endParaRPr lang="en-US"/>
        </a:p>
      </dgm:t>
    </dgm:pt>
    <dgm:pt modelId="{0FB3C847-0770-4952-957B-96EB3D786B52}" type="pres">
      <dgm:prSet presAssocID="{A70C212F-763C-4A24-A95F-27E8A0E8D07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66355-B3BF-40CB-B930-446E47AD18B9}" type="pres">
      <dgm:prSet presAssocID="{A70C212F-763C-4A24-A95F-27E8A0E8D071}" presName="invisiNode" presStyleLbl="node1" presStyleIdx="1" presStyleCnt="3"/>
      <dgm:spPr/>
    </dgm:pt>
    <dgm:pt modelId="{7C2C7F8F-2730-4BED-93EA-607617706206}" type="pres">
      <dgm:prSet presAssocID="{A70C212F-763C-4A24-A95F-27E8A0E8D071}" presName="imagNode" presStyleLbl="fgImgPlace1" presStyleIdx="1" presStyleCnt="3" custLinFactNeighborX="2023" custLinFactNeighborY="-688"/>
      <dgm:spPr>
        <a:xfrm>
          <a:off x="2833489" y="277037"/>
          <a:ext cx="1598599" cy="1598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0765D9F-A43A-4356-A1E6-1FB56BA42227}" type="pres">
      <dgm:prSet presAssocID="{0E041CCB-F89F-4F84-8199-CEDC7D7450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14CF67-676A-4141-BA0D-2F246BB729BA}" type="pres">
      <dgm:prSet presAssocID="{2B2E434D-0A9B-4E71-B1FE-785DDA4882FD}" presName="compNode" presStyleCnt="0"/>
      <dgm:spPr/>
    </dgm:pt>
    <dgm:pt modelId="{1BCD6982-2723-41F4-BD86-6DA41D2432FE}" type="pres">
      <dgm:prSet presAssocID="{2B2E434D-0A9B-4E71-B1FE-785DDA4882FD}" presName="bkgdShape" presStyleLbl="node1" presStyleIdx="2" presStyleCnt="3" custLinFactNeighborX="6157" custLinFactNeighborY="-15000"/>
      <dgm:spPr/>
      <dgm:t>
        <a:bodyPr/>
        <a:lstStyle/>
        <a:p>
          <a:endParaRPr lang="en-US"/>
        </a:p>
      </dgm:t>
    </dgm:pt>
    <dgm:pt modelId="{A61B87DA-BF4A-4130-9282-092FB781FE66}" type="pres">
      <dgm:prSet presAssocID="{2B2E434D-0A9B-4E71-B1FE-785DDA4882F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B8C0D-8F1E-4B59-8FF6-41005649D193}" type="pres">
      <dgm:prSet presAssocID="{2B2E434D-0A9B-4E71-B1FE-785DDA4882FD}" presName="invisiNode" presStyleLbl="node1" presStyleIdx="2" presStyleCnt="3"/>
      <dgm:spPr/>
    </dgm:pt>
    <dgm:pt modelId="{AE57404E-B1C8-4233-8864-69A95D6F2405}" type="pres">
      <dgm:prSet presAssocID="{2B2E434D-0A9B-4E71-B1FE-785DDA4882FD}" presName="imagNode" presStyleLbl="fgImgPlace1" presStyleIdx="2" presStyleCnt="3"/>
      <dgm:spPr>
        <a:xfrm>
          <a:off x="5223964" y="288036"/>
          <a:ext cx="1598599" cy="1598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12937CEC-7393-4066-92BD-B572E3CFF98E}" srcId="{89B11665-E98E-4012-A7AE-06C0F9681BAC}" destId="{D35F5A7F-4742-42B5-9B98-294F354E8AD4}" srcOrd="0" destOrd="0" parTransId="{2A8FB7B0-ED08-4785-8A4E-5CA979973B55}" sibTransId="{BA0A1C05-D15E-452A-AA51-1F39EFF57551}"/>
    <dgm:cxn modelId="{0BDB987A-6714-42BA-AA94-26F835AE17C3}" srcId="{89B11665-E98E-4012-A7AE-06C0F9681BAC}" destId="{A70C212F-763C-4A24-A95F-27E8A0E8D071}" srcOrd="1" destOrd="0" parTransId="{35B2D18A-CB6D-402A-89BA-748697A6D556}" sibTransId="{0E041CCB-F89F-4F84-8199-CEDC7D7450CF}"/>
    <dgm:cxn modelId="{9C390CE8-045D-4FE5-8BA6-20A13B43EC33}" type="presOf" srcId="{A70C212F-763C-4A24-A95F-27E8A0E8D071}" destId="{0FB3C847-0770-4952-957B-96EB3D786B52}" srcOrd="1" destOrd="0" presId="urn:microsoft.com/office/officeart/2005/8/layout/hList7"/>
    <dgm:cxn modelId="{D15C1038-63F4-4396-A373-4DEE0DB05CCD}" srcId="{89B11665-E98E-4012-A7AE-06C0F9681BAC}" destId="{2B2E434D-0A9B-4E71-B1FE-785DDA4882FD}" srcOrd="2" destOrd="0" parTransId="{C0A46792-3C65-4892-B42C-36E7C665C4C1}" sibTransId="{590184EC-4FFD-437C-9526-1930D7A4404C}"/>
    <dgm:cxn modelId="{2F0A601B-765B-47D7-8D1C-A03063F2175A}" type="presOf" srcId="{D35F5A7F-4742-42B5-9B98-294F354E8AD4}" destId="{2A970F44-2A77-4F49-A376-C5BF10C3024A}" srcOrd="0" destOrd="0" presId="urn:microsoft.com/office/officeart/2005/8/layout/hList7"/>
    <dgm:cxn modelId="{AEAC51C9-6AD4-4824-A817-B2113C538CC4}" type="presOf" srcId="{2B2E434D-0A9B-4E71-B1FE-785DDA4882FD}" destId="{A61B87DA-BF4A-4130-9282-092FB781FE66}" srcOrd="1" destOrd="0" presId="urn:microsoft.com/office/officeart/2005/8/layout/hList7"/>
    <dgm:cxn modelId="{6011F739-EA88-4493-9DFC-4A7AAC3FC9A5}" type="presOf" srcId="{A70C212F-763C-4A24-A95F-27E8A0E8D071}" destId="{A96383EF-23E9-4E13-A163-A08C4946CDF1}" srcOrd="0" destOrd="0" presId="urn:microsoft.com/office/officeart/2005/8/layout/hList7"/>
    <dgm:cxn modelId="{8873FAF9-59DE-4B96-9206-1E84D379A08C}" type="presOf" srcId="{2B2E434D-0A9B-4E71-B1FE-785DDA4882FD}" destId="{1BCD6982-2723-41F4-BD86-6DA41D2432FE}" srcOrd="0" destOrd="0" presId="urn:microsoft.com/office/officeart/2005/8/layout/hList7"/>
    <dgm:cxn modelId="{6F15BF33-D5F5-43A4-8DF7-E052ADB92319}" type="presOf" srcId="{D35F5A7F-4742-42B5-9B98-294F354E8AD4}" destId="{0CBFAA52-591A-4153-8BF1-217DE7F36674}" srcOrd="1" destOrd="0" presId="urn:microsoft.com/office/officeart/2005/8/layout/hList7"/>
    <dgm:cxn modelId="{B24D5E54-F296-479A-940A-8AB1B1D89C6F}" type="presOf" srcId="{BA0A1C05-D15E-452A-AA51-1F39EFF57551}" destId="{85C7D9A0-31AB-4E62-81A6-14EFEFBD6356}" srcOrd="0" destOrd="0" presId="urn:microsoft.com/office/officeart/2005/8/layout/hList7"/>
    <dgm:cxn modelId="{DA385FEB-49E7-45B1-8AD2-97EB10A271A4}" type="presOf" srcId="{89B11665-E98E-4012-A7AE-06C0F9681BAC}" destId="{6188FBD2-EC6E-4F60-8798-52198A0BCA04}" srcOrd="0" destOrd="0" presId="urn:microsoft.com/office/officeart/2005/8/layout/hList7"/>
    <dgm:cxn modelId="{6DEBD6E0-2730-44B6-B43F-5832E978498A}" type="presOf" srcId="{0E041CCB-F89F-4F84-8199-CEDC7D7450CF}" destId="{00765D9F-A43A-4356-A1E6-1FB56BA42227}" srcOrd="0" destOrd="0" presId="urn:microsoft.com/office/officeart/2005/8/layout/hList7"/>
    <dgm:cxn modelId="{0B69D4C3-0898-417E-B215-2B46BADFB2C9}" type="presParOf" srcId="{6188FBD2-EC6E-4F60-8798-52198A0BCA04}" destId="{EF9EAC44-294B-4267-B22C-CCEAA79E9856}" srcOrd="0" destOrd="0" presId="urn:microsoft.com/office/officeart/2005/8/layout/hList7"/>
    <dgm:cxn modelId="{C4F3387B-ED46-492E-90BC-F4939C624732}" type="presParOf" srcId="{6188FBD2-EC6E-4F60-8798-52198A0BCA04}" destId="{4C8A77A3-46A2-4375-8BD3-7A4DC58658A6}" srcOrd="1" destOrd="0" presId="urn:microsoft.com/office/officeart/2005/8/layout/hList7"/>
    <dgm:cxn modelId="{D0CCC60F-27CE-436E-9259-55BEEBDD377D}" type="presParOf" srcId="{4C8A77A3-46A2-4375-8BD3-7A4DC58658A6}" destId="{2B9DEF5B-BA8C-4385-A8C0-C70F7B4427C6}" srcOrd="0" destOrd="0" presId="urn:microsoft.com/office/officeart/2005/8/layout/hList7"/>
    <dgm:cxn modelId="{B6BE88CB-6806-4D74-A55A-B5E37DDD4542}" type="presParOf" srcId="{2B9DEF5B-BA8C-4385-A8C0-C70F7B4427C6}" destId="{2A970F44-2A77-4F49-A376-C5BF10C3024A}" srcOrd="0" destOrd="0" presId="urn:microsoft.com/office/officeart/2005/8/layout/hList7"/>
    <dgm:cxn modelId="{5AD68FE1-5C76-4260-8730-CD1DC9F6ECB0}" type="presParOf" srcId="{2B9DEF5B-BA8C-4385-A8C0-C70F7B4427C6}" destId="{0CBFAA52-591A-4153-8BF1-217DE7F36674}" srcOrd="1" destOrd="0" presId="urn:microsoft.com/office/officeart/2005/8/layout/hList7"/>
    <dgm:cxn modelId="{05C7B730-0D5F-41EF-8145-D37A61896D3C}" type="presParOf" srcId="{2B9DEF5B-BA8C-4385-A8C0-C70F7B4427C6}" destId="{4411A65D-C313-43CB-ACC7-7DB9D502F9B8}" srcOrd="2" destOrd="0" presId="urn:microsoft.com/office/officeart/2005/8/layout/hList7"/>
    <dgm:cxn modelId="{A7C8D235-59C7-4480-8D22-49CFA628595A}" type="presParOf" srcId="{2B9DEF5B-BA8C-4385-A8C0-C70F7B4427C6}" destId="{B0E7DE49-B328-446F-9E4E-81D617EAF9F8}" srcOrd="3" destOrd="0" presId="urn:microsoft.com/office/officeart/2005/8/layout/hList7"/>
    <dgm:cxn modelId="{767E940B-87B8-4E7A-B4DB-6F2687B5C4C9}" type="presParOf" srcId="{4C8A77A3-46A2-4375-8BD3-7A4DC58658A6}" destId="{85C7D9A0-31AB-4E62-81A6-14EFEFBD6356}" srcOrd="1" destOrd="0" presId="urn:microsoft.com/office/officeart/2005/8/layout/hList7"/>
    <dgm:cxn modelId="{3F5F6B75-0F07-445D-A037-A9D8C2BC6411}" type="presParOf" srcId="{4C8A77A3-46A2-4375-8BD3-7A4DC58658A6}" destId="{EB728B32-2C34-4CB6-BEF3-28ADFBDDE535}" srcOrd="2" destOrd="0" presId="urn:microsoft.com/office/officeart/2005/8/layout/hList7"/>
    <dgm:cxn modelId="{911120B7-F0D0-4EDA-AF5F-BC633ED1A546}" type="presParOf" srcId="{EB728B32-2C34-4CB6-BEF3-28ADFBDDE535}" destId="{A96383EF-23E9-4E13-A163-A08C4946CDF1}" srcOrd="0" destOrd="0" presId="urn:microsoft.com/office/officeart/2005/8/layout/hList7"/>
    <dgm:cxn modelId="{690B6150-7D64-4933-B8B7-A74C7160A4E6}" type="presParOf" srcId="{EB728B32-2C34-4CB6-BEF3-28ADFBDDE535}" destId="{0FB3C847-0770-4952-957B-96EB3D786B52}" srcOrd="1" destOrd="0" presId="urn:microsoft.com/office/officeart/2005/8/layout/hList7"/>
    <dgm:cxn modelId="{55E6F783-D2AE-4337-B34F-AE8A0E76D35C}" type="presParOf" srcId="{EB728B32-2C34-4CB6-BEF3-28ADFBDDE535}" destId="{E6766355-B3BF-40CB-B930-446E47AD18B9}" srcOrd="2" destOrd="0" presId="urn:microsoft.com/office/officeart/2005/8/layout/hList7"/>
    <dgm:cxn modelId="{0C75DA22-EDD7-4A56-B22C-177F50FD2478}" type="presParOf" srcId="{EB728B32-2C34-4CB6-BEF3-28ADFBDDE535}" destId="{7C2C7F8F-2730-4BED-93EA-607617706206}" srcOrd="3" destOrd="0" presId="urn:microsoft.com/office/officeart/2005/8/layout/hList7"/>
    <dgm:cxn modelId="{1F2C0DB7-829D-42FD-875A-B387576FCDC7}" type="presParOf" srcId="{4C8A77A3-46A2-4375-8BD3-7A4DC58658A6}" destId="{00765D9F-A43A-4356-A1E6-1FB56BA42227}" srcOrd="3" destOrd="0" presId="urn:microsoft.com/office/officeart/2005/8/layout/hList7"/>
    <dgm:cxn modelId="{B9A71D5E-3D24-4F71-9E92-F4CA43BB161C}" type="presParOf" srcId="{4C8A77A3-46A2-4375-8BD3-7A4DC58658A6}" destId="{3F14CF67-676A-4141-BA0D-2F246BB729BA}" srcOrd="4" destOrd="0" presId="urn:microsoft.com/office/officeart/2005/8/layout/hList7"/>
    <dgm:cxn modelId="{056B4639-D8FD-4E5E-A1D2-40CAFF3DC429}" type="presParOf" srcId="{3F14CF67-676A-4141-BA0D-2F246BB729BA}" destId="{1BCD6982-2723-41F4-BD86-6DA41D2432FE}" srcOrd="0" destOrd="0" presId="urn:microsoft.com/office/officeart/2005/8/layout/hList7"/>
    <dgm:cxn modelId="{2C446AE4-FE77-47F7-A75C-193284366BD9}" type="presParOf" srcId="{3F14CF67-676A-4141-BA0D-2F246BB729BA}" destId="{A61B87DA-BF4A-4130-9282-092FB781FE66}" srcOrd="1" destOrd="0" presId="urn:microsoft.com/office/officeart/2005/8/layout/hList7"/>
    <dgm:cxn modelId="{60417E4F-0335-4194-84E7-0A6B8153A1D0}" type="presParOf" srcId="{3F14CF67-676A-4141-BA0D-2F246BB729BA}" destId="{786B8C0D-8F1E-4B59-8FF6-41005649D193}" srcOrd="2" destOrd="0" presId="urn:microsoft.com/office/officeart/2005/8/layout/hList7"/>
    <dgm:cxn modelId="{093E2B33-C3F8-4E1B-958F-5A36AE07242D}" type="presParOf" srcId="{3F14CF67-676A-4141-BA0D-2F246BB729BA}" destId="{AE57404E-B1C8-4233-8864-69A95D6F240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0DC2D6-FE3A-447B-970D-78387A093D6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8AEE79-B523-4E12-8792-730D8FE000A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CO" sz="1200" b="1" u="none" dirty="0">
              <a:latin typeface="Segoe UI" panose="020B0502040204020203" pitchFamily="34" charset="0"/>
              <a:cs typeface="Segoe UI" panose="020B0502040204020203" pitchFamily="34" charset="0"/>
            </a:rPr>
            <a:t>Fase I: Identificación y formulación de los proyectos productivos y microempresariales.</a:t>
          </a:r>
          <a:endParaRPr lang="es-ES" sz="1200" b="1" u="none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DAEDF3-0B31-407F-AF30-10131C83F35D}" type="parTrans" cxnId="{E8D959CF-C456-4004-87E2-18530D3DACD5}">
      <dgm:prSet/>
      <dgm:spPr/>
      <dgm:t>
        <a:bodyPr/>
        <a:lstStyle/>
        <a:p>
          <a:endParaRPr lang="es-ES"/>
        </a:p>
      </dgm:t>
    </dgm:pt>
    <dgm:pt modelId="{9E4F3849-7AFD-4CFF-8232-2FAADCEDF6F8}" type="sibTrans" cxnId="{E8D959CF-C456-4004-87E2-18530D3DACD5}">
      <dgm:prSet/>
      <dgm:spPr/>
      <dgm:t>
        <a:bodyPr/>
        <a:lstStyle/>
        <a:p>
          <a:endParaRPr lang="es-ES"/>
        </a:p>
      </dgm:t>
    </dgm:pt>
    <dgm:pt modelId="{1FB1325F-EFD4-4CF7-A75C-7FC4A9E200DA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200" b="1" u="none" dirty="0">
              <a:latin typeface="Segoe UI" panose="020B0502040204020203" pitchFamily="34" charset="0"/>
              <a:cs typeface="Segoe UI" panose="020B0502040204020203" pitchFamily="34" charset="0"/>
            </a:rPr>
            <a:t>Fase II: Proceso de implementación de los proyectos productivos y microempresariales.</a:t>
          </a:r>
          <a:endParaRPr lang="es-ES" sz="12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AFCA0ED-B12F-42F3-80FF-48A718465660}" type="parTrans" cxnId="{32EE8D0E-FD78-48EE-B189-04333EE07500}">
      <dgm:prSet/>
      <dgm:spPr/>
      <dgm:t>
        <a:bodyPr/>
        <a:lstStyle/>
        <a:p>
          <a:endParaRPr lang="es-ES"/>
        </a:p>
      </dgm:t>
    </dgm:pt>
    <dgm:pt modelId="{3F9230F2-D886-4691-9402-E6BFAB9B8FBE}" type="sibTrans" cxnId="{32EE8D0E-FD78-48EE-B189-04333EE07500}">
      <dgm:prSet/>
      <dgm:spPr/>
      <dgm:t>
        <a:bodyPr/>
        <a:lstStyle/>
        <a:p>
          <a:endParaRPr lang="es-ES"/>
        </a:p>
      </dgm:t>
    </dgm:pt>
    <dgm:pt modelId="{D265F15D-2D0F-4A9F-9F86-979FDC9C8D4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1200" b="1" u="none" dirty="0">
              <a:latin typeface="Segoe UI" panose="020B0502040204020203" pitchFamily="34" charset="0"/>
              <a:cs typeface="Segoe UI" panose="020B0502040204020203" pitchFamily="34" charset="0"/>
            </a:rPr>
            <a:t>Fase III: Seguimiento, monitoreo, evaluación y acciones de mejora continua de los proyectos e iniciativas de emprendimiento. </a:t>
          </a:r>
          <a:endParaRPr lang="es-ES" sz="1200" b="1" u="none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3D95405-B8EA-46E9-BC55-DEEB774E1C2C}" type="parTrans" cxnId="{B764B112-7FA5-4B8A-8DA3-38A25ED06E72}">
      <dgm:prSet/>
      <dgm:spPr/>
      <dgm:t>
        <a:bodyPr/>
        <a:lstStyle/>
        <a:p>
          <a:endParaRPr lang="es-ES"/>
        </a:p>
      </dgm:t>
    </dgm:pt>
    <dgm:pt modelId="{2E027AD6-3A7F-465E-A8AD-98A8E3B03E7C}" type="sibTrans" cxnId="{B764B112-7FA5-4B8A-8DA3-38A25ED06E72}">
      <dgm:prSet/>
      <dgm:spPr/>
      <dgm:t>
        <a:bodyPr/>
        <a:lstStyle/>
        <a:p>
          <a:endParaRPr lang="es-ES"/>
        </a:p>
      </dgm:t>
    </dgm:pt>
    <dgm:pt modelId="{F80E87AB-94DC-474E-958F-971AA538F8FF}" type="pres">
      <dgm:prSet presAssocID="{BC0DC2D6-FE3A-447B-970D-78387A093D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CD6190-4B54-4AA3-A869-7B026A7B5994}" type="pres">
      <dgm:prSet presAssocID="{088AEE79-B523-4E12-8792-730D8FE000A4}" presName="parentLin" presStyleCnt="0"/>
      <dgm:spPr/>
    </dgm:pt>
    <dgm:pt modelId="{9589D70F-0459-4310-A985-876C81BE8D66}" type="pres">
      <dgm:prSet presAssocID="{088AEE79-B523-4E12-8792-730D8FE000A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93B807B-7985-497C-AAAF-DA27030BD99D}" type="pres">
      <dgm:prSet presAssocID="{088AEE79-B523-4E12-8792-730D8FE000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255D9-6EAF-43A0-9B9C-789D33AFA92B}" type="pres">
      <dgm:prSet presAssocID="{088AEE79-B523-4E12-8792-730D8FE000A4}" presName="negativeSpace" presStyleCnt="0"/>
      <dgm:spPr/>
    </dgm:pt>
    <dgm:pt modelId="{6B43C553-5B41-4D3D-BCF6-6F7EB2AC5735}" type="pres">
      <dgm:prSet presAssocID="{088AEE79-B523-4E12-8792-730D8FE000A4}" presName="childText" presStyleLbl="conFgAcc1" presStyleIdx="0" presStyleCnt="3">
        <dgm:presLayoutVars>
          <dgm:bulletEnabled val="1"/>
        </dgm:presLayoutVars>
      </dgm:prSet>
      <dgm:spPr/>
    </dgm:pt>
    <dgm:pt modelId="{F82121E1-DF87-4651-B351-7B52581ACF6F}" type="pres">
      <dgm:prSet presAssocID="{9E4F3849-7AFD-4CFF-8232-2FAADCEDF6F8}" presName="spaceBetweenRectangles" presStyleCnt="0"/>
      <dgm:spPr/>
    </dgm:pt>
    <dgm:pt modelId="{1C4B66D0-522C-4B41-A38C-17B30920338A}" type="pres">
      <dgm:prSet presAssocID="{1FB1325F-EFD4-4CF7-A75C-7FC4A9E200DA}" presName="parentLin" presStyleCnt="0"/>
      <dgm:spPr/>
    </dgm:pt>
    <dgm:pt modelId="{BE69289D-0D75-4374-8027-F79AABC67CCB}" type="pres">
      <dgm:prSet presAssocID="{1FB1325F-EFD4-4CF7-A75C-7FC4A9E200D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6E831EB-B9CC-4413-BD6E-ECC1B6C68E2D}" type="pres">
      <dgm:prSet presAssocID="{1FB1325F-EFD4-4CF7-A75C-7FC4A9E200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33878-6832-4126-BAA7-69E2E6641C9F}" type="pres">
      <dgm:prSet presAssocID="{1FB1325F-EFD4-4CF7-A75C-7FC4A9E200DA}" presName="negativeSpace" presStyleCnt="0"/>
      <dgm:spPr/>
    </dgm:pt>
    <dgm:pt modelId="{E61E721A-CF79-43D9-AAE8-6033CCBF0BC3}" type="pres">
      <dgm:prSet presAssocID="{1FB1325F-EFD4-4CF7-A75C-7FC4A9E200DA}" presName="childText" presStyleLbl="conFgAcc1" presStyleIdx="1" presStyleCnt="3">
        <dgm:presLayoutVars>
          <dgm:bulletEnabled val="1"/>
        </dgm:presLayoutVars>
      </dgm:prSet>
      <dgm:spPr/>
    </dgm:pt>
    <dgm:pt modelId="{FC8E3FF0-A734-4BFE-8D70-DDBD8E5B18AB}" type="pres">
      <dgm:prSet presAssocID="{3F9230F2-D886-4691-9402-E6BFAB9B8FBE}" presName="spaceBetweenRectangles" presStyleCnt="0"/>
      <dgm:spPr/>
    </dgm:pt>
    <dgm:pt modelId="{EA360C01-C6F8-4FEF-A310-253EF0461CA0}" type="pres">
      <dgm:prSet presAssocID="{D265F15D-2D0F-4A9F-9F86-979FDC9C8D41}" presName="parentLin" presStyleCnt="0"/>
      <dgm:spPr/>
    </dgm:pt>
    <dgm:pt modelId="{8EBAA0B5-5200-481A-A0BE-C4BFFF4BE77A}" type="pres">
      <dgm:prSet presAssocID="{D265F15D-2D0F-4A9F-9F86-979FDC9C8D4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94F2E8-2082-4CD3-93B5-5C1EE3F9D163}" type="pres">
      <dgm:prSet presAssocID="{D265F15D-2D0F-4A9F-9F86-979FDC9C8D4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03C71-1296-40DA-8E9D-BA839FAC9974}" type="pres">
      <dgm:prSet presAssocID="{D265F15D-2D0F-4A9F-9F86-979FDC9C8D41}" presName="negativeSpace" presStyleCnt="0"/>
      <dgm:spPr/>
    </dgm:pt>
    <dgm:pt modelId="{06D76C3A-91E7-46AA-943E-1F00C7866EB2}" type="pres">
      <dgm:prSet presAssocID="{D265F15D-2D0F-4A9F-9F86-979FDC9C8D41}" presName="childText" presStyleLbl="conFgAcc1" presStyleIdx="2" presStyleCnt="3" custLinFactNeighborX="-179" custLinFactNeighborY="33244">
        <dgm:presLayoutVars>
          <dgm:bulletEnabled val="1"/>
        </dgm:presLayoutVars>
      </dgm:prSet>
      <dgm:spPr/>
    </dgm:pt>
  </dgm:ptLst>
  <dgm:cxnLst>
    <dgm:cxn modelId="{616AB9D1-DE07-4569-8EBC-A0D0E1C3B452}" type="presOf" srcId="{BC0DC2D6-FE3A-447B-970D-78387A093D6E}" destId="{F80E87AB-94DC-474E-958F-971AA538F8FF}" srcOrd="0" destOrd="0" presId="urn:microsoft.com/office/officeart/2005/8/layout/list1"/>
    <dgm:cxn modelId="{6438D199-F4DF-4B80-B38C-DC03C9E6C432}" type="presOf" srcId="{1FB1325F-EFD4-4CF7-A75C-7FC4A9E200DA}" destId="{56E831EB-B9CC-4413-BD6E-ECC1B6C68E2D}" srcOrd="1" destOrd="0" presId="urn:microsoft.com/office/officeart/2005/8/layout/list1"/>
    <dgm:cxn modelId="{B764B112-7FA5-4B8A-8DA3-38A25ED06E72}" srcId="{BC0DC2D6-FE3A-447B-970D-78387A093D6E}" destId="{D265F15D-2D0F-4A9F-9F86-979FDC9C8D41}" srcOrd="2" destOrd="0" parTransId="{D3D95405-B8EA-46E9-BC55-DEEB774E1C2C}" sibTransId="{2E027AD6-3A7F-465E-A8AD-98A8E3B03E7C}"/>
    <dgm:cxn modelId="{64E063D6-8EC2-42D5-9666-8DC3A3E68978}" type="presOf" srcId="{D265F15D-2D0F-4A9F-9F86-979FDC9C8D41}" destId="{8EBAA0B5-5200-481A-A0BE-C4BFFF4BE77A}" srcOrd="0" destOrd="0" presId="urn:microsoft.com/office/officeart/2005/8/layout/list1"/>
    <dgm:cxn modelId="{32EE8D0E-FD78-48EE-B189-04333EE07500}" srcId="{BC0DC2D6-FE3A-447B-970D-78387A093D6E}" destId="{1FB1325F-EFD4-4CF7-A75C-7FC4A9E200DA}" srcOrd="1" destOrd="0" parTransId="{DAFCA0ED-B12F-42F3-80FF-48A718465660}" sibTransId="{3F9230F2-D886-4691-9402-E6BFAB9B8FBE}"/>
    <dgm:cxn modelId="{E8D959CF-C456-4004-87E2-18530D3DACD5}" srcId="{BC0DC2D6-FE3A-447B-970D-78387A093D6E}" destId="{088AEE79-B523-4E12-8792-730D8FE000A4}" srcOrd="0" destOrd="0" parTransId="{9CDAEDF3-0B31-407F-AF30-10131C83F35D}" sibTransId="{9E4F3849-7AFD-4CFF-8232-2FAADCEDF6F8}"/>
    <dgm:cxn modelId="{0E0F3CCB-A4C9-4AC9-8EE2-F4BECDCF06A0}" type="presOf" srcId="{088AEE79-B523-4E12-8792-730D8FE000A4}" destId="{593B807B-7985-497C-AAAF-DA27030BD99D}" srcOrd="1" destOrd="0" presId="urn:microsoft.com/office/officeart/2005/8/layout/list1"/>
    <dgm:cxn modelId="{6AD1A198-D7FB-4DA8-BF9F-67AB6724D3E4}" type="presOf" srcId="{088AEE79-B523-4E12-8792-730D8FE000A4}" destId="{9589D70F-0459-4310-A985-876C81BE8D66}" srcOrd="0" destOrd="0" presId="urn:microsoft.com/office/officeart/2005/8/layout/list1"/>
    <dgm:cxn modelId="{0307CA2F-6291-4D83-868E-8298D24C8FA1}" type="presOf" srcId="{1FB1325F-EFD4-4CF7-A75C-7FC4A9E200DA}" destId="{BE69289D-0D75-4374-8027-F79AABC67CCB}" srcOrd="0" destOrd="0" presId="urn:microsoft.com/office/officeart/2005/8/layout/list1"/>
    <dgm:cxn modelId="{E58551FE-FA5B-477C-BC2C-BFA7750AE337}" type="presOf" srcId="{D265F15D-2D0F-4A9F-9F86-979FDC9C8D41}" destId="{1094F2E8-2082-4CD3-93B5-5C1EE3F9D163}" srcOrd="1" destOrd="0" presId="urn:microsoft.com/office/officeart/2005/8/layout/list1"/>
    <dgm:cxn modelId="{00110C62-0417-4742-A883-8B4361E38670}" type="presParOf" srcId="{F80E87AB-94DC-474E-958F-971AA538F8FF}" destId="{26CD6190-4B54-4AA3-A869-7B026A7B5994}" srcOrd="0" destOrd="0" presId="urn:microsoft.com/office/officeart/2005/8/layout/list1"/>
    <dgm:cxn modelId="{8B762011-5A93-48BE-8144-D93740CAD09B}" type="presParOf" srcId="{26CD6190-4B54-4AA3-A869-7B026A7B5994}" destId="{9589D70F-0459-4310-A985-876C81BE8D66}" srcOrd="0" destOrd="0" presId="urn:microsoft.com/office/officeart/2005/8/layout/list1"/>
    <dgm:cxn modelId="{D3ECDAA1-2FEA-4829-8788-6D707D8E6D42}" type="presParOf" srcId="{26CD6190-4B54-4AA3-A869-7B026A7B5994}" destId="{593B807B-7985-497C-AAAF-DA27030BD99D}" srcOrd="1" destOrd="0" presId="urn:microsoft.com/office/officeart/2005/8/layout/list1"/>
    <dgm:cxn modelId="{8B2D80CF-18C0-4BE1-BDA2-4EB9FCA902F0}" type="presParOf" srcId="{F80E87AB-94DC-474E-958F-971AA538F8FF}" destId="{04C255D9-6EAF-43A0-9B9C-789D33AFA92B}" srcOrd="1" destOrd="0" presId="urn:microsoft.com/office/officeart/2005/8/layout/list1"/>
    <dgm:cxn modelId="{9EACC2A1-06C2-4F0B-BC42-34F9CB5EA710}" type="presParOf" srcId="{F80E87AB-94DC-474E-958F-971AA538F8FF}" destId="{6B43C553-5B41-4D3D-BCF6-6F7EB2AC5735}" srcOrd="2" destOrd="0" presId="urn:microsoft.com/office/officeart/2005/8/layout/list1"/>
    <dgm:cxn modelId="{B0C04382-1468-40E5-ADF3-07E921890BDD}" type="presParOf" srcId="{F80E87AB-94DC-474E-958F-971AA538F8FF}" destId="{F82121E1-DF87-4651-B351-7B52581ACF6F}" srcOrd="3" destOrd="0" presId="urn:microsoft.com/office/officeart/2005/8/layout/list1"/>
    <dgm:cxn modelId="{1B215BF3-0DBE-422C-8256-27EFAF246E94}" type="presParOf" srcId="{F80E87AB-94DC-474E-958F-971AA538F8FF}" destId="{1C4B66D0-522C-4B41-A38C-17B30920338A}" srcOrd="4" destOrd="0" presId="urn:microsoft.com/office/officeart/2005/8/layout/list1"/>
    <dgm:cxn modelId="{205E132D-F7B8-4546-B16D-E0D80AC0D72A}" type="presParOf" srcId="{1C4B66D0-522C-4B41-A38C-17B30920338A}" destId="{BE69289D-0D75-4374-8027-F79AABC67CCB}" srcOrd="0" destOrd="0" presId="urn:microsoft.com/office/officeart/2005/8/layout/list1"/>
    <dgm:cxn modelId="{FEC5F398-0F75-4328-A9A8-2E4FB444379A}" type="presParOf" srcId="{1C4B66D0-522C-4B41-A38C-17B30920338A}" destId="{56E831EB-B9CC-4413-BD6E-ECC1B6C68E2D}" srcOrd="1" destOrd="0" presId="urn:microsoft.com/office/officeart/2005/8/layout/list1"/>
    <dgm:cxn modelId="{A5BFD117-FAAC-41E5-8144-368DD3F44221}" type="presParOf" srcId="{F80E87AB-94DC-474E-958F-971AA538F8FF}" destId="{D7A33878-6832-4126-BAA7-69E2E6641C9F}" srcOrd="5" destOrd="0" presId="urn:microsoft.com/office/officeart/2005/8/layout/list1"/>
    <dgm:cxn modelId="{391C217B-D0AE-4E82-80A7-9D3A68457DA7}" type="presParOf" srcId="{F80E87AB-94DC-474E-958F-971AA538F8FF}" destId="{E61E721A-CF79-43D9-AAE8-6033CCBF0BC3}" srcOrd="6" destOrd="0" presId="urn:microsoft.com/office/officeart/2005/8/layout/list1"/>
    <dgm:cxn modelId="{1871AF5D-F917-4D4C-93C9-E40B5875E3B2}" type="presParOf" srcId="{F80E87AB-94DC-474E-958F-971AA538F8FF}" destId="{FC8E3FF0-A734-4BFE-8D70-DDBD8E5B18AB}" srcOrd="7" destOrd="0" presId="urn:microsoft.com/office/officeart/2005/8/layout/list1"/>
    <dgm:cxn modelId="{1B0AE422-E2A8-4B51-B001-B4B8DDB5B42E}" type="presParOf" srcId="{F80E87AB-94DC-474E-958F-971AA538F8FF}" destId="{EA360C01-C6F8-4FEF-A310-253EF0461CA0}" srcOrd="8" destOrd="0" presId="urn:microsoft.com/office/officeart/2005/8/layout/list1"/>
    <dgm:cxn modelId="{1FF877EB-611B-4A9A-805B-95EA25BA8A19}" type="presParOf" srcId="{EA360C01-C6F8-4FEF-A310-253EF0461CA0}" destId="{8EBAA0B5-5200-481A-A0BE-C4BFFF4BE77A}" srcOrd="0" destOrd="0" presId="urn:microsoft.com/office/officeart/2005/8/layout/list1"/>
    <dgm:cxn modelId="{FD1E0993-4CD9-43B9-98DB-0236D9E0DD2A}" type="presParOf" srcId="{EA360C01-C6F8-4FEF-A310-253EF0461CA0}" destId="{1094F2E8-2082-4CD3-93B5-5C1EE3F9D163}" srcOrd="1" destOrd="0" presId="urn:microsoft.com/office/officeart/2005/8/layout/list1"/>
    <dgm:cxn modelId="{992394F1-A309-49A5-8AAF-EDC572BEA629}" type="presParOf" srcId="{F80E87AB-94DC-474E-958F-971AA538F8FF}" destId="{38F03C71-1296-40DA-8E9D-BA839FAC9974}" srcOrd="9" destOrd="0" presId="urn:microsoft.com/office/officeart/2005/8/layout/list1"/>
    <dgm:cxn modelId="{291E1ADF-6124-4F5D-9871-E3B1CDEA60BE}" type="presParOf" srcId="{F80E87AB-94DC-474E-958F-971AA538F8FF}" destId="{06D76C3A-91E7-46AA-943E-1F00C7866E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3C53E8-CE79-46E0-971E-F6A04B0C5A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7B2838F-31ED-4D26-8BE5-4262AF3637C1}">
      <dgm:prSet phldrT="[Texto]" custT="1"/>
      <dgm:spPr/>
      <dgm:t>
        <a:bodyPr/>
        <a:lstStyle/>
        <a:p>
          <a:r>
            <a:rPr lang="es-EC" sz="1600" b="1" u="none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Plan de Atención Integral para Refugiados Colombianos en el Ecuador y un Plan de Retorno</a:t>
          </a:r>
          <a:endParaRPr lang="es-ES" sz="1600" u="none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E65BEAD-3441-48E5-A316-CFD5D5B1F5FD}" type="parTrans" cxnId="{CA5EDAA4-11DA-4215-851C-A54D00B99DD6}">
      <dgm:prSet/>
      <dgm:spPr/>
      <dgm:t>
        <a:bodyPr/>
        <a:lstStyle/>
        <a:p>
          <a:endParaRPr lang="es-ES"/>
        </a:p>
      </dgm:t>
    </dgm:pt>
    <dgm:pt modelId="{8E99C1C7-4391-4743-9C11-0AA5D103FEB1}" type="sibTrans" cxnId="{CA5EDAA4-11DA-4215-851C-A54D00B99DD6}">
      <dgm:prSet/>
      <dgm:spPr/>
      <dgm:t>
        <a:bodyPr/>
        <a:lstStyle/>
        <a:p>
          <a:endParaRPr lang="es-ES"/>
        </a:p>
      </dgm:t>
    </dgm:pt>
    <dgm:pt modelId="{35461044-5169-404C-867B-EBE41277B138}">
      <dgm:prSet phldrT="[Texto]" custT="1"/>
      <dgm:spPr/>
      <dgm:t>
        <a:bodyPr/>
        <a:lstStyle/>
        <a:p>
          <a:r>
            <a:rPr lang="es-EC" sz="1600" b="1" dirty="0">
              <a:latin typeface="Segoe UI" panose="020B0502040204020203" pitchFamily="34" charset="0"/>
              <a:cs typeface="Segoe UI" panose="020B0502040204020203" pitchFamily="34" charset="0"/>
            </a:rPr>
            <a:t>Diagnóstico:</a:t>
          </a:r>
          <a:r>
            <a:rPr lang="es-EC" sz="1600" dirty="0">
              <a:latin typeface="Segoe UI" panose="020B0502040204020203" pitchFamily="34" charset="0"/>
              <a:cs typeface="Segoe UI" panose="020B0502040204020203" pitchFamily="34" charset="0"/>
            </a:rPr>
            <a:t> obtención, análisis e intercambio permanente de información.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DDD344D-7A3E-4CE1-8096-847B954A0C51}" type="parTrans" cxnId="{B2EE18F0-FE9E-431C-81F8-877DCB3DF3F6}">
      <dgm:prSet/>
      <dgm:spPr/>
      <dgm:t>
        <a:bodyPr/>
        <a:lstStyle/>
        <a:p>
          <a:endParaRPr lang="es-ES"/>
        </a:p>
      </dgm:t>
    </dgm:pt>
    <dgm:pt modelId="{D6655D6C-5214-410E-83B9-B863CA42C8B9}" type="sibTrans" cxnId="{B2EE18F0-FE9E-431C-81F8-877DCB3DF3F6}">
      <dgm:prSet/>
      <dgm:spPr/>
      <dgm:t>
        <a:bodyPr/>
        <a:lstStyle/>
        <a:p>
          <a:endParaRPr lang="es-ES"/>
        </a:p>
      </dgm:t>
    </dgm:pt>
    <dgm:pt modelId="{C8078E74-0254-4501-B76A-12054F6A3CC7}">
      <dgm:prSet phldrT="[Texto]" custT="1"/>
      <dgm:spPr/>
      <dgm:t>
        <a:bodyPr/>
        <a:lstStyle/>
        <a:p>
          <a:r>
            <a:rPr lang="es-EC" sz="1600" b="1" dirty="0">
              <a:latin typeface="Segoe UI" panose="020B0502040204020203" pitchFamily="34" charset="0"/>
              <a:cs typeface="Segoe UI" panose="020B0502040204020203" pitchFamily="34" charset="0"/>
            </a:rPr>
            <a:t>Identificación integral de los ejes estratégicos</a:t>
          </a:r>
          <a:endParaRPr lang="es-E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6294D96-4058-4821-A6C9-986F10F49B63}" type="parTrans" cxnId="{75F27872-F56B-43BC-8628-149D7C64EDF9}">
      <dgm:prSet/>
      <dgm:spPr/>
      <dgm:t>
        <a:bodyPr/>
        <a:lstStyle/>
        <a:p>
          <a:endParaRPr lang="es-ES"/>
        </a:p>
      </dgm:t>
    </dgm:pt>
    <dgm:pt modelId="{43F15687-9589-464C-9D6C-B70F175CFE56}" type="sibTrans" cxnId="{75F27872-F56B-43BC-8628-149D7C64EDF9}">
      <dgm:prSet/>
      <dgm:spPr/>
      <dgm:t>
        <a:bodyPr/>
        <a:lstStyle/>
        <a:p>
          <a:endParaRPr lang="es-ES"/>
        </a:p>
      </dgm:t>
    </dgm:pt>
    <dgm:pt modelId="{A91C3759-F9D1-4FD4-9A13-DE0CEE2A834C}">
      <dgm:prSet phldrT="[Texto]" custT="1"/>
      <dgm:spPr/>
      <dgm:t>
        <a:bodyPr/>
        <a:lstStyle/>
        <a:p>
          <a:r>
            <a:rPr lang="es-EC" sz="1600" b="1">
              <a:latin typeface="Segoe UI" panose="020B0502040204020203" pitchFamily="34" charset="0"/>
              <a:cs typeface="Segoe UI" panose="020B0502040204020203" pitchFamily="34" charset="0"/>
            </a:rPr>
            <a:t>Plan de Acción:</a:t>
          </a:r>
          <a:r>
            <a:rPr lang="es-EC" sz="1600">
              <a:latin typeface="Segoe UI" panose="020B0502040204020203" pitchFamily="34" charset="0"/>
              <a:cs typeface="Segoe UI" panose="020B0502040204020203" pitchFamily="34" charset="0"/>
            </a:rPr>
            <a:t> programas y proyectos concretos</a:t>
          </a:r>
          <a:r>
            <a:rPr lang="es-EC" sz="1600">
              <a:latin typeface="Arial" panose="020B0604020202020204" pitchFamily="34" charset="0"/>
            </a:rPr>
            <a:t>. </a:t>
          </a:r>
          <a:endParaRPr lang="es-ES" sz="1600" dirty="0"/>
        </a:p>
      </dgm:t>
    </dgm:pt>
    <dgm:pt modelId="{05EDC930-3869-4DAB-8012-E0C96B1F2E9B}" type="parTrans" cxnId="{7501AC6E-9CD5-42D8-B79D-A8199874964C}">
      <dgm:prSet/>
      <dgm:spPr/>
      <dgm:t>
        <a:bodyPr/>
        <a:lstStyle/>
        <a:p>
          <a:endParaRPr lang="es-ES"/>
        </a:p>
      </dgm:t>
    </dgm:pt>
    <dgm:pt modelId="{8DEE8A47-1476-406C-9299-9052B3667541}" type="sibTrans" cxnId="{7501AC6E-9CD5-42D8-B79D-A8199874964C}">
      <dgm:prSet/>
      <dgm:spPr/>
      <dgm:t>
        <a:bodyPr/>
        <a:lstStyle/>
        <a:p>
          <a:endParaRPr lang="es-ES"/>
        </a:p>
      </dgm:t>
    </dgm:pt>
    <dgm:pt modelId="{CE88A607-6B0E-4C45-A71D-3189A4AA606A}">
      <dgm:prSet custT="1"/>
      <dgm:spPr/>
      <dgm:t>
        <a:bodyPr/>
        <a:lstStyle/>
        <a:p>
          <a:r>
            <a:rPr lang="es-EC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Caracterización de la población colombiana refugiada en el Ecuador.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82124D52-3CC0-426A-A58E-DD83EF58040A}" type="parTrans" cxnId="{724ADFE6-F2FB-4B3A-95F2-E6631A40C26E}">
      <dgm:prSet/>
      <dgm:spPr/>
      <dgm:t>
        <a:bodyPr/>
        <a:lstStyle/>
        <a:p>
          <a:endParaRPr lang="es-ES"/>
        </a:p>
      </dgm:t>
    </dgm:pt>
    <dgm:pt modelId="{BB5C3215-6D98-4D0D-874F-EED4C2053794}" type="sibTrans" cxnId="{724ADFE6-F2FB-4B3A-95F2-E6631A40C26E}">
      <dgm:prSet/>
      <dgm:spPr/>
      <dgm:t>
        <a:bodyPr/>
        <a:lstStyle/>
        <a:p>
          <a:endParaRPr lang="es-ES"/>
        </a:p>
      </dgm:t>
    </dgm:pt>
    <dgm:pt modelId="{082DAEF1-ACED-4FC6-AC65-AD998367070D}">
      <dgm:prSet custT="1"/>
      <dgm:spPr/>
      <dgm:t>
        <a:bodyPr/>
        <a:lstStyle/>
        <a:p>
          <a:r>
            <a:rPr lang="es-EC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Oferta existente para la población refugiada y desplazada por parte de Ecuador, Colombia y de la Cooperación Internacional.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B9B94526-0DAA-4ED2-AFD5-63A712DF9FD9}" type="parTrans" cxnId="{62DEEF37-D5F1-4B6C-8A99-09AA538357C0}">
      <dgm:prSet/>
      <dgm:spPr/>
      <dgm:t>
        <a:bodyPr/>
        <a:lstStyle/>
        <a:p>
          <a:endParaRPr lang="es-ES"/>
        </a:p>
      </dgm:t>
    </dgm:pt>
    <dgm:pt modelId="{E1885D1E-E6FD-4FC8-A383-429AA8061EE0}" type="sibTrans" cxnId="{62DEEF37-D5F1-4B6C-8A99-09AA538357C0}">
      <dgm:prSet/>
      <dgm:spPr/>
      <dgm:t>
        <a:bodyPr/>
        <a:lstStyle/>
        <a:p>
          <a:endParaRPr lang="es-ES"/>
        </a:p>
      </dgm:t>
    </dgm:pt>
    <dgm:pt modelId="{CE9BCDDF-33D8-45C9-BBA9-E824177BD411}">
      <dgm:prSet custT="1"/>
      <dgm:spPr/>
      <dgm:t>
        <a:bodyPr/>
        <a:lstStyle/>
        <a:p>
          <a:r>
            <a:rPr lang="es-EC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Determinar cuál es el contexto social, económico y de seguridad actual de las zonas de salida en Colombia y acogida en Ecuador.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1E581114-495F-4EAA-B7D8-459FB5DAF03A}" type="sibTrans" cxnId="{7384D346-7D03-44BA-A661-D4E3D661AEFA}">
      <dgm:prSet/>
      <dgm:spPr/>
      <dgm:t>
        <a:bodyPr/>
        <a:lstStyle/>
        <a:p>
          <a:endParaRPr lang="es-ES"/>
        </a:p>
      </dgm:t>
    </dgm:pt>
    <dgm:pt modelId="{4740448E-EFD9-4FBE-A19A-AB2DD1BCE503}" type="parTrans" cxnId="{7384D346-7D03-44BA-A661-D4E3D661AEFA}">
      <dgm:prSet/>
      <dgm:spPr/>
      <dgm:t>
        <a:bodyPr/>
        <a:lstStyle/>
        <a:p>
          <a:endParaRPr lang="es-ES"/>
        </a:p>
      </dgm:t>
    </dgm:pt>
    <dgm:pt modelId="{7C6441DF-AEB1-49C9-87DB-C0C69AD20277}">
      <dgm:prSet custT="1"/>
      <dgm:spPr/>
      <dgm:t>
        <a:bodyPr/>
        <a:lstStyle/>
        <a:p>
          <a:r>
            <a:rPr lang="es-EC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Atención a los refugiados colombianos que se encuentran en el Ecuador con voluntad de permanencia.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C818284E-AB1E-441C-ADD4-B86B3DB9E56F}" type="parTrans" cxnId="{3AD1A69A-7928-48BA-869C-D7BBBDB73EAB}">
      <dgm:prSet/>
      <dgm:spPr/>
      <dgm:t>
        <a:bodyPr/>
        <a:lstStyle/>
        <a:p>
          <a:endParaRPr lang="es-ES"/>
        </a:p>
      </dgm:t>
    </dgm:pt>
    <dgm:pt modelId="{A51BE725-A222-4943-B1E1-9369B6DA1FFB}" type="sibTrans" cxnId="{3AD1A69A-7928-48BA-869C-D7BBBDB73EAB}">
      <dgm:prSet/>
      <dgm:spPr/>
      <dgm:t>
        <a:bodyPr/>
        <a:lstStyle/>
        <a:p>
          <a:endParaRPr lang="es-ES"/>
        </a:p>
      </dgm:t>
    </dgm:pt>
    <dgm:pt modelId="{7AF8CB87-4A56-41A4-A4FA-041BD8E13282}">
      <dgm:prSet custT="1"/>
      <dgm:spPr/>
      <dgm:t>
        <a:bodyPr/>
        <a:lstStyle/>
        <a:p>
          <a:r>
            <a:rPr lang="es-EC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Atención a la población colombiana refugiada en el Ecuador que voluntariamente desea regresar.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3AE2D663-394D-4C86-AC43-B161D8110495}" type="parTrans" cxnId="{DE2CCEB7-5674-45DE-BECA-5861397D799C}">
      <dgm:prSet/>
      <dgm:spPr/>
      <dgm:t>
        <a:bodyPr/>
        <a:lstStyle/>
        <a:p>
          <a:endParaRPr lang="es-ES"/>
        </a:p>
      </dgm:t>
    </dgm:pt>
    <dgm:pt modelId="{CE9534BF-90F8-443C-80BA-B4A2F071F448}" type="sibTrans" cxnId="{DE2CCEB7-5674-45DE-BECA-5861397D799C}">
      <dgm:prSet/>
      <dgm:spPr/>
      <dgm:t>
        <a:bodyPr/>
        <a:lstStyle/>
        <a:p>
          <a:endParaRPr lang="es-ES"/>
        </a:p>
      </dgm:t>
    </dgm:pt>
    <dgm:pt modelId="{BAF34D09-1757-4E5D-A01F-B2DED580C84D}">
      <dgm:prSet custT="1"/>
      <dgm:spPr/>
      <dgm:t>
        <a:bodyPr/>
        <a:lstStyle/>
        <a:p>
          <a:r>
            <a:rPr lang="es-EC" sz="1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Sistema de comunicación y coordinación común en el tema de refugio.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18503CFF-F025-482E-8653-7B364CA9C31E}" type="parTrans" cxnId="{0F38F7C0-4A8A-442A-A5E6-959B4AE81294}">
      <dgm:prSet/>
      <dgm:spPr/>
      <dgm:t>
        <a:bodyPr/>
        <a:lstStyle/>
        <a:p>
          <a:endParaRPr lang="es-ES"/>
        </a:p>
      </dgm:t>
    </dgm:pt>
    <dgm:pt modelId="{DC90D88A-FFF0-4989-BE42-4DD9967C7EC9}" type="sibTrans" cxnId="{0F38F7C0-4A8A-442A-A5E6-959B4AE81294}">
      <dgm:prSet/>
      <dgm:spPr/>
      <dgm:t>
        <a:bodyPr/>
        <a:lstStyle/>
        <a:p>
          <a:endParaRPr lang="es-ES"/>
        </a:p>
      </dgm:t>
    </dgm:pt>
    <dgm:pt modelId="{689A9E4A-6DCF-4756-803E-F456EB5A9F27}">
      <dgm:prSet custT="1"/>
      <dgm:spPr/>
      <dgm:t>
        <a:bodyPr/>
        <a:lstStyle/>
        <a:p>
          <a:r>
            <a:rPr lang="es-EC" sz="1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Acuerdo para el intercambio bilateral de información en este ámbito. 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5E9A9B30-A3A1-487A-8DF4-287AD8B13946}" type="parTrans" cxnId="{169A2FB9-EA39-4249-99B9-EE42FD6338F1}">
      <dgm:prSet/>
      <dgm:spPr/>
      <dgm:t>
        <a:bodyPr/>
        <a:lstStyle/>
        <a:p>
          <a:endParaRPr lang="es-ES"/>
        </a:p>
      </dgm:t>
    </dgm:pt>
    <dgm:pt modelId="{C2C64872-18E5-4589-8CB3-3869D8E1B87F}" type="sibTrans" cxnId="{169A2FB9-EA39-4249-99B9-EE42FD6338F1}">
      <dgm:prSet/>
      <dgm:spPr/>
      <dgm:t>
        <a:bodyPr/>
        <a:lstStyle/>
        <a:p>
          <a:endParaRPr lang="es-ES"/>
        </a:p>
      </dgm:t>
    </dgm:pt>
    <dgm:pt modelId="{CDAF78AD-9D1B-4432-B187-01A528EFA495}">
      <dgm:prSet custT="1"/>
      <dgm:spPr/>
      <dgm:t>
        <a:bodyPr/>
        <a:lstStyle/>
        <a:p>
          <a:r>
            <a:rPr lang="es-EC" sz="1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Elaboración de Protocolos de atención.</a:t>
          </a:r>
          <a:endParaRPr lang="es-CO" sz="1400" dirty="0"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FF2A2CC9-2B18-4070-B0DF-C6F1BDF6BD37}" type="parTrans" cxnId="{472BF351-6BC1-4C2E-86B2-C3C0ED5C721B}">
      <dgm:prSet/>
      <dgm:spPr/>
      <dgm:t>
        <a:bodyPr/>
        <a:lstStyle/>
        <a:p>
          <a:endParaRPr lang="es-ES"/>
        </a:p>
      </dgm:t>
    </dgm:pt>
    <dgm:pt modelId="{68B642AC-179E-407F-8036-E2327E775E06}" type="sibTrans" cxnId="{472BF351-6BC1-4C2E-86B2-C3C0ED5C721B}">
      <dgm:prSet/>
      <dgm:spPr/>
      <dgm:t>
        <a:bodyPr/>
        <a:lstStyle/>
        <a:p>
          <a:endParaRPr lang="es-ES"/>
        </a:p>
      </dgm:t>
    </dgm:pt>
    <dgm:pt modelId="{86CD5D01-1F77-483C-94C3-B7D96C4C73B4}">
      <dgm:prSet custT="1"/>
      <dgm:spPr/>
      <dgm:t>
        <a:bodyPr/>
        <a:lstStyle/>
        <a:p>
          <a:r>
            <a:rPr lang="es-EC" sz="140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rPr>
            <a:t>Elaboración de criterios para el establecimiento de programas pilotos.</a:t>
          </a:r>
          <a:endParaRPr lang="es-CO" sz="1400" dirty="0">
            <a:effectLst/>
            <a:latin typeface="Segoe UI" panose="020B0502040204020203" pitchFamily="34" charset="0"/>
            <a:ea typeface="Calibri" panose="020F0502020204030204" pitchFamily="34" charset="0"/>
            <a:cs typeface="Segoe UI" panose="020B0502040204020203" pitchFamily="34" charset="0"/>
          </a:endParaRPr>
        </a:p>
      </dgm:t>
    </dgm:pt>
    <dgm:pt modelId="{77EEAAD6-4A57-4A5C-8AD0-4655D89C0C14}" type="parTrans" cxnId="{543EDD3B-3C98-4594-9284-B010E31488B7}">
      <dgm:prSet/>
      <dgm:spPr/>
      <dgm:t>
        <a:bodyPr/>
        <a:lstStyle/>
        <a:p>
          <a:endParaRPr lang="es-ES"/>
        </a:p>
      </dgm:t>
    </dgm:pt>
    <dgm:pt modelId="{1D8BEB87-704A-423D-819D-CA9D00288118}" type="sibTrans" cxnId="{543EDD3B-3C98-4594-9284-B010E31488B7}">
      <dgm:prSet/>
      <dgm:spPr/>
      <dgm:t>
        <a:bodyPr/>
        <a:lstStyle/>
        <a:p>
          <a:endParaRPr lang="es-ES"/>
        </a:p>
      </dgm:t>
    </dgm:pt>
    <dgm:pt modelId="{0015984A-CB8F-45B5-B2A4-82AC322957FF}" type="pres">
      <dgm:prSet presAssocID="{743C53E8-CE79-46E0-971E-F6A04B0C5A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46970-1742-47E4-9B57-1626C7A69279}" type="pres">
      <dgm:prSet presAssocID="{B7B2838F-31ED-4D26-8BE5-4262AF3637C1}" presName="roof" presStyleLbl="dkBgShp" presStyleIdx="0" presStyleCnt="2" custScaleY="29784" custLinFactNeighborX="-87" custLinFactNeighborY="-2820"/>
      <dgm:spPr/>
      <dgm:t>
        <a:bodyPr/>
        <a:lstStyle/>
        <a:p>
          <a:endParaRPr lang="en-US"/>
        </a:p>
      </dgm:t>
    </dgm:pt>
    <dgm:pt modelId="{C2E72491-63D3-44D5-9796-733E6B3DF2E2}" type="pres">
      <dgm:prSet presAssocID="{B7B2838F-31ED-4D26-8BE5-4262AF3637C1}" presName="pillars" presStyleCnt="0"/>
      <dgm:spPr/>
    </dgm:pt>
    <dgm:pt modelId="{7A123638-A2BE-4874-9C92-80B8A4133BB0}" type="pres">
      <dgm:prSet presAssocID="{B7B2838F-31ED-4D26-8BE5-4262AF3637C1}" presName="pillar1" presStyleLbl="node1" presStyleIdx="0" presStyleCnt="3" custLinFactNeighborY="-1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0456C-7FE2-4431-B5CB-77EC03034FA2}" type="pres">
      <dgm:prSet presAssocID="{C8078E74-0254-4501-B76A-12054F6A3CC7}" presName="pillarX" presStyleLbl="node1" presStyleIdx="1" presStyleCnt="3" custLinFactNeighborY="-1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10AA8-F96B-42E9-9339-8AF79696CEE9}" type="pres">
      <dgm:prSet presAssocID="{A91C3759-F9D1-4FD4-9A13-DE0CEE2A834C}" presName="pillarX" presStyleLbl="node1" presStyleIdx="2" presStyleCnt="3" custLinFactNeighborY="-17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04F1-3C9E-4C12-9FDA-A41E2E744C86}" type="pres">
      <dgm:prSet presAssocID="{B7B2838F-31ED-4D26-8BE5-4262AF3637C1}" presName="base" presStyleLbl="dkBgShp" presStyleIdx="1" presStyleCnt="2" custLinFactY="-49473" custLinFactNeighborY="-100000"/>
      <dgm:spPr/>
    </dgm:pt>
  </dgm:ptLst>
  <dgm:cxnLst>
    <dgm:cxn modelId="{663AE639-6697-4EE3-99A3-9CB4A6E263CB}" type="presOf" srcId="{CDAF78AD-9D1B-4432-B187-01A528EFA495}" destId="{BE510AA8-F96B-42E9-9339-8AF79696CEE9}" srcOrd="0" destOrd="3" presId="urn:microsoft.com/office/officeart/2005/8/layout/hList3"/>
    <dgm:cxn modelId="{699FA210-75FE-4361-A018-F65A669C81E4}" type="presOf" srcId="{35461044-5169-404C-867B-EBE41277B138}" destId="{7A123638-A2BE-4874-9C92-80B8A4133BB0}" srcOrd="0" destOrd="0" presId="urn:microsoft.com/office/officeart/2005/8/layout/hList3"/>
    <dgm:cxn modelId="{62DDB710-63E8-448A-B510-42A302D5BD2C}" type="presOf" srcId="{C8078E74-0254-4501-B76A-12054F6A3CC7}" destId="{4C90456C-7FE2-4431-B5CB-77EC03034FA2}" srcOrd="0" destOrd="0" presId="urn:microsoft.com/office/officeart/2005/8/layout/hList3"/>
    <dgm:cxn modelId="{543EDD3B-3C98-4594-9284-B010E31488B7}" srcId="{A91C3759-F9D1-4FD4-9A13-DE0CEE2A834C}" destId="{86CD5D01-1F77-483C-94C3-B7D96C4C73B4}" srcOrd="3" destOrd="0" parTransId="{77EEAAD6-4A57-4A5C-8AD0-4655D89C0C14}" sibTransId="{1D8BEB87-704A-423D-819D-CA9D00288118}"/>
    <dgm:cxn modelId="{048A6FE4-473F-4E55-88F1-3ED39E3C6544}" type="presOf" srcId="{86CD5D01-1F77-483C-94C3-B7D96C4C73B4}" destId="{BE510AA8-F96B-42E9-9339-8AF79696CEE9}" srcOrd="0" destOrd="4" presId="urn:microsoft.com/office/officeart/2005/8/layout/hList3"/>
    <dgm:cxn modelId="{3966280D-BAB2-4DDA-828E-33A090B70C8F}" type="presOf" srcId="{689A9E4A-6DCF-4756-803E-F456EB5A9F27}" destId="{BE510AA8-F96B-42E9-9339-8AF79696CEE9}" srcOrd="0" destOrd="2" presId="urn:microsoft.com/office/officeart/2005/8/layout/hList3"/>
    <dgm:cxn modelId="{169A2FB9-EA39-4249-99B9-EE42FD6338F1}" srcId="{A91C3759-F9D1-4FD4-9A13-DE0CEE2A834C}" destId="{689A9E4A-6DCF-4756-803E-F456EB5A9F27}" srcOrd="1" destOrd="0" parTransId="{5E9A9B30-A3A1-487A-8DF4-287AD8B13946}" sibTransId="{C2C64872-18E5-4589-8CB3-3869D8E1B87F}"/>
    <dgm:cxn modelId="{0E13190F-5C9C-47D6-BCAA-8B2344561CA3}" type="presOf" srcId="{7AF8CB87-4A56-41A4-A4FA-041BD8E13282}" destId="{4C90456C-7FE2-4431-B5CB-77EC03034FA2}" srcOrd="0" destOrd="2" presId="urn:microsoft.com/office/officeart/2005/8/layout/hList3"/>
    <dgm:cxn modelId="{2FB97FFA-6580-4E5E-A4A4-BCF65C346B33}" type="presOf" srcId="{743C53E8-CE79-46E0-971E-F6A04B0C5A09}" destId="{0015984A-CB8F-45B5-B2A4-82AC322957FF}" srcOrd="0" destOrd="0" presId="urn:microsoft.com/office/officeart/2005/8/layout/hList3"/>
    <dgm:cxn modelId="{472BF351-6BC1-4C2E-86B2-C3C0ED5C721B}" srcId="{A91C3759-F9D1-4FD4-9A13-DE0CEE2A834C}" destId="{CDAF78AD-9D1B-4432-B187-01A528EFA495}" srcOrd="2" destOrd="0" parTransId="{FF2A2CC9-2B18-4070-B0DF-C6F1BDF6BD37}" sibTransId="{68B642AC-179E-407F-8036-E2327E775E06}"/>
    <dgm:cxn modelId="{9332BF7F-179C-4C91-AB75-33E88809EB5D}" type="presOf" srcId="{CE88A607-6B0E-4C45-A71D-3189A4AA606A}" destId="{7A123638-A2BE-4874-9C92-80B8A4133BB0}" srcOrd="0" destOrd="2" presId="urn:microsoft.com/office/officeart/2005/8/layout/hList3"/>
    <dgm:cxn modelId="{FFFF4208-770B-4A53-9EA3-546DB08A1B01}" type="presOf" srcId="{B7B2838F-31ED-4D26-8BE5-4262AF3637C1}" destId="{CC046970-1742-47E4-9B57-1626C7A69279}" srcOrd="0" destOrd="0" presId="urn:microsoft.com/office/officeart/2005/8/layout/hList3"/>
    <dgm:cxn modelId="{0F38F7C0-4A8A-442A-A5E6-959B4AE81294}" srcId="{A91C3759-F9D1-4FD4-9A13-DE0CEE2A834C}" destId="{BAF34D09-1757-4E5D-A01F-B2DED580C84D}" srcOrd="0" destOrd="0" parTransId="{18503CFF-F025-482E-8653-7B364CA9C31E}" sibTransId="{DC90D88A-FFF0-4989-BE42-4DD9967C7EC9}"/>
    <dgm:cxn modelId="{BFC0A522-8FC5-41DE-A8D4-49B929789B4C}" type="presOf" srcId="{A91C3759-F9D1-4FD4-9A13-DE0CEE2A834C}" destId="{BE510AA8-F96B-42E9-9339-8AF79696CEE9}" srcOrd="0" destOrd="0" presId="urn:microsoft.com/office/officeart/2005/8/layout/hList3"/>
    <dgm:cxn modelId="{DE2CCEB7-5674-45DE-BECA-5861397D799C}" srcId="{C8078E74-0254-4501-B76A-12054F6A3CC7}" destId="{7AF8CB87-4A56-41A4-A4FA-041BD8E13282}" srcOrd="1" destOrd="0" parTransId="{3AE2D663-394D-4C86-AC43-B161D8110495}" sibTransId="{CE9534BF-90F8-443C-80BA-B4A2F071F448}"/>
    <dgm:cxn modelId="{B2EE18F0-FE9E-431C-81F8-877DCB3DF3F6}" srcId="{B7B2838F-31ED-4D26-8BE5-4262AF3637C1}" destId="{35461044-5169-404C-867B-EBE41277B138}" srcOrd="0" destOrd="0" parTransId="{EDDD344D-7A3E-4CE1-8096-847B954A0C51}" sibTransId="{D6655D6C-5214-410E-83B9-B863CA42C8B9}"/>
    <dgm:cxn modelId="{3AD1A69A-7928-48BA-869C-D7BBBDB73EAB}" srcId="{C8078E74-0254-4501-B76A-12054F6A3CC7}" destId="{7C6441DF-AEB1-49C9-87DB-C0C69AD20277}" srcOrd="0" destOrd="0" parTransId="{C818284E-AB1E-441C-ADD4-B86B3DB9E56F}" sibTransId="{A51BE725-A222-4943-B1E1-9369B6DA1FFB}"/>
    <dgm:cxn modelId="{62DEEF37-D5F1-4B6C-8A99-09AA538357C0}" srcId="{35461044-5169-404C-867B-EBE41277B138}" destId="{082DAEF1-ACED-4FC6-AC65-AD998367070D}" srcOrd="2" destOrd="0" parTransId="{B9B94526-0DAA-4ED2-AFD5-63A712DF9FD9}" sibTransId="{E1885D1E-E6FD-4FC8-A383-429AA8061EE0}"/>
    <dgm:cxn modelId="{18DA51C5-15F0-40AE-975A-51049AEA4225}" type="presOf" srcId="{BAF34D09-1757-4E5D-A01F-B2DED580C84D}" destId="{BE510AA8-F96B-42E9-9339-8AF79696CEE9}" srcOrd="0" destOrd="1" presId="urn:microsoft.com/office/officeart/2005/8/layout/hList3"/>
    <dgm:cxn modelId="{724ADFE6-F2FB-4B3A-95F2-E6631A40C26E}" srcId="{35461044-5169-404C-867B-EBE41277B138}" destId="{CE88A607-6B0E-4C45-A71D-3189A4AA606A}" srcOrd="1" destOrd="0" parTransId="{82124D52-3CC0-426A-A58E-DD83EF58040A}" sibTransId="{BB5C3215-6D98-4D0D-874F-EED4C2053794}"/>
    <dgm:cxn modelId="{493A13A1-4E66-4DC1-9113-54DCB3938618}" type="presOf" srcId="{CE9BCDDF-33D8-45C9-BBA9-E824177BD411}" destId="{7A123638-A2BE-4874-9C92-80B8A4133BB0}" srcOrd="0" destOrd="1" presId="urn:microsoft.com/office/officeart/2005/8/layout/hList3"/>
    <dgm:cxn modelId="{7384D346-7D03-44BA-A661-D4E3D661AEFA}" srcId="{35461044-5169-404C-867B-EBE41277B138}" destId="{CE9BCDDF-33D8-45C9-BBA9-E824177BD411}" srcOrd="0" destOrd="0" parTransId="{4740448E-EFD9-4FBE-A19A-AB2DD1BCE503}" sibTransId="{1E581114-495F-4EAA-B7D8-459FB5DAF03A}"/>
    <dgm:cxn modelId="{B26E3833-7514-40F0-9C72-1A602B8042E3}" type="presOf" srcId="{7C6441DF-AEB1-49C9-87DB-C0C69AD20277}" destId="{4C90456C-7FE2-4431-B5CB-77EC03034FA2}" srcOrd="0" destOrd="1" presId="urn:microsoft.com/office/officeart/2005/8/layout/hList3"/>
    <dgm:cxn modelId="{75F27872-F56B-43BC-8628-149D7C64EDF9}" srcId="{B7B2838F-31ED-4D26-8BE5-4262AF3637C1}" destId="{C8078E74-0254-4501-B76A-12054F6A3CC7}" srcOrd="1" destOrd="0" parTransId="{86294D96-4058-4821-A6C9-986F10F49B63}" sibTransId="{43F15687-9589-464C-9D6C-B70F175CFE56}"/>
    <dgm:cxn modelId="{CA5EDAA4-11DA-4215-851C-A54D00B99DD6}" srcId="{743C53E8-CE79-46E0-971E-F6A04B0C5A09}" destId="{B7B2838F-31ED-4D26-8BE5-4262AF3637C1}" srcOrd="0" destOrd="0" parTransId="{9E65BEAD-3441-48E5-A316-CFD5D5B1F5FD}" sibTransId="{8E99C1C7-4391-4743-9C11-0AA5D103FEB1}"/>
    <dgm:cxn modelId="{7501AC6E-9CD5-42D8-B79D-A8199874964C}" srcId="{B7B2838F-31ED-4D26-8BE5-4262AF3637C1}" destId="{A91C3759-F9D1-4FD4-9A13-DE0CEE2A834C}" srcOrd="2" destOrd="0" parTransId="{05EDC930-3869-4DAB-8012-E0C96B1F2E9B}" sibTransId="{8DEE8A47-1476-406C-9299-9052B3667541}"/>
    <dgm:cxn modelId="{2C5ABDEF-088F-4329-94E3-4BBB60307637}" type="presOf" srcId="{082DAEF1-ACED-4FC6-AC65-AD998367070D}" destId="{7A123638-A2BE-4874-9C92-80B8A4133BB0}" srcOrd="0" destOrd="3" presId="urn:microsoft.com/office/officeart/2005/8/layout/hList3"/>
    <dgm:cxn modelId="{C95A82BB-0288-481E-A899-0EF486345B4E}" type="presParOf" srcId="{0015984A-CB8F-45B5-B2A4-82AC322957FF}" destId="{CC046970-1742-47E4-9B57-1626C7A69279}" srcOrd="0" destOrd="0" presId="urn:microsoft.com/office/officeart/2005/8/layout/hList3"/>
    <dgm:cxn modelId="{2CE6E472-E0F4-411E-9CE8-9FA38C4F3BC5}" type="presParOf" srcId="{0015984A-CB8F-45B5-B2A4-82AC322957FF}" destId="{C2E72491-63D3-44D5-9796-733E6B3DF2E2}" srcOrd="1" destOrd="0" presId="urn:microsoft.com/office/officeart/2005/8/layout/hList3"/>
    <dgm:cxn modelId="{10D54A3E-6FC2-4EBF-971C-65D792CC68CD}" type="presParOf" srcId="{C2E72491-63D3-44D5-9796-733E6B3DF2E2}" destId="{7A123638-A2BE-4874-9C92-80B8A4133BB0}" srcOrd="0" destOrd="0" presId="urn:microsoft.com/office/officeart/2005/8/layout/hList3"/>
    <dgm:cxn modelId="{D27D0653-5B5D-4F17-9740-94ACC19426FD}" type="presParOf" srcId="{C2E72491-63D3-44D5-9796-733E6B3DF2E2}" destId="{4C90456C-7FE2-4431-B5CB-77EC03034FA2}" srcOrd="1" destOrd="0" presId="urn:microsoft.com/office/officeart/2005/8/layout/hList3"/>
    <dgm:cxn modelId="{BDCD3499-1058-472A-8B7F-784F2B50B9A2}" type="presParOf" srcId="{C2E72491-63D3-44D5-9796-733E6B3DF2E2}" destId="{BE510AA8-F96B-42E9-9339-8AF79696CEE9}" srcOrd="2" destOrd="0" presId="urn:microsoft.com/office/officeart/2005/8/layout/hList3"/>
    <dgm:cxn modelId="{6F27E626-6B57-4F0D-AC44-544C9B99B2FB}" type="presParOf" srcId="{0015984A-CB8F-45B5-B2A4-82AC322957FF}" destId="{AF0104F1-3C9E-4C12-9FDA-A41E2E744C8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18B7B-A2C5-4C28-85AE-7205350736FB}">
      <dsp:nvSpPr>
        <dsp:cNvPr id="0" name=""/>
        <dsp:cNvSpPr/>
      </dsp:nvSpPr>
      <dsp:spPr>
        <a:xfrm>
          <a:off x="2628768" y="951"/>
          <a:ext cx="1583273" cy="10291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Decisión de migrar</a:t>
          </a:r>
        </a:p>
      </dsp:txBody>
      <dsp:txXfrm>
        <a:off x="2679006" y="51189"/>
        <a:ext cx="1482797" cy="928651"/>
      </dsp:txXfrm>
    </dsp:sp>
    <dsp:sp modelId="{9E2C507C-F02A-4764-9B4F-EE3ABE44E8EA}">
      <dsp:nvSpPr>
        <dsp:cNvPr id="0" name=""/>
        <dsp:cNvSpPr/>
      </dsp:nvSpPr>
      <dsp:spPr>
        <a:xfrm>
          <a:off x="2221024" y="672772"/>
          <a:ext cx="4116013" cy="4116013"/>
        </a:xfrm>
        <a:custGeom>
          <a:avLst/>
          <a:gdLst/>
          <a:ahLst/>
          <a:cxnLst/>
          <a:rect l="0" t="0" r="0" b="0"/>
          <a:pathLst>
            <a:path>
              <a:moveTo>
                <a:pt x="2353502" y="21324"/>
              </a:moveTo>
              <a:arcTo wR="2058006" hR="2058006" stAng="16695315" swAng="193020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C9F08-9995-4CBE-B737-DC272B857D1C}">
      <dsp:nvSpPr>
        <dsp:cNvPr id="0" name=""/>
        <dsp:cNvSpPr/>
      </dsp:nvSpPr>
      <dsp:spPr>
        <a:xfrm>
          <a:off x="5257536" y="1423001"/>
          <a:ext cx="1583273" cy="10291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Inicio del proceso migratorio</a:t>
          </a:r>
        </a:p>
      </dsp:txBody>
      <dsp:txXfrm>
        <a:off x="5307774" y="1473239"/>
        <a:ext cx="1482797" cy="928651"/>
      </dsp:txXfrm>
    </dsp:sp>
    <dsp:sp modelId="{CCB0968A-61E0-43B8-AFD0-B5ADFB8E3A6F}">
      <dsp:nvSpPr>
        <dsp:cNvPr id="0" name=""/>
        <dsp:cNvSpPr/>
      </dsp:nvSpPr>
      <dsp:spPr>
        <a:xfrm>
          <a:off x="2007900" y="312107"/>
          <a:ext cx="4116013" cy="4116013"/>
        </a:xfrm>
        <a:custGeom>
          <a:avLst/>
          <a:gdLst/>
          <a:ahLst/>
          <a:cxnLst/>
          <a:rect l="0" t="0" r="0" b="0"/>
          <a:pathLst>
            <a:path>
              <a:moveTo>
                <a:pt x="4088234" y="2395004"/>
              </a:moveTo>
              <a:arcTo wR="2058006" hR="2058006" stAng="565476" swAng="13215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E96B22-A71F-4392-9958-E8EA414D11FC}">
      <dsp:nvSpPr>
        <dsp:cNvPr id="0" name=""/>
        <dsp:cNvSpPr/>
      </dsp:nvSpPr>
      <dsp:spPr>
        <a:xfrm>
          <a:off x="4491522" y="3653830"/>
          <a:ext cx="1585648" cy="1170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Proceso de adaptación</a:t>
          </a:r>
        </a:p>
      </dsp:txBody>
      <dsp:txXfrm>
        <a:off x="4548646" y="3710954"/>
        <a:ext cx="1471400" cy="1055952"/>
      </dsp:txXfrm>
    </dsp:sp>
    <dsp:sp modelId="{4F7223B5-033B-4E7F-934A-E44A415B8358}">
      <dsp:nvSpPr>
        <dsp:cNvPr id="0" name=""/>
        <dsp:cNvSpPr/>
      </dsp:nvSpPr>
      <dsp:spPr>
        <a:xfrm>
          <a:off x="1231851" y="1107323"/>
          <a:ext cx="4116013" cy="4116013"/>
        </a:xfrm>
        <a:custGeom>
          <a:avLst/>
          <a:gdLst/>
          <a:ahLst/>
          <a:cxnLst/>
          <a:rect l="0" t="0" r="0" b="0"/>
          <a:pathLst>
            <a:path>
              <a:moveTo>
                <a:pt x="2852827" y="3956335"/>
              </a:moveTo>
              <a:arcTo wR="2058006" hR="2058006" stAng="4036872" swAng="27300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A695D-76BD-42E5-96EC-D25A858C615E}">
      <dsp:nvSpPr>
        <dsp:cNvPr id="0" name=""/>
        <dsp:cNvSpPr/>
      </dsp:nvSpPr>
      <dsp:spPr>
        <a:xfrm>
          <a:off x="518471" y="3654271"/>
          <a:ext cx="1748836" cy="11684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Momento de asentamiento</a:t>
          </a:r>
        </a:p>
      </dsp:txBody>
      <dsp:txXfrm>
        <a:off x="575508" y="3711308"/>
        <a:ext cx="1634762" cy="1054335"/>
      </dsp:txXfrm>
    </dsp:sp>
    <dsp:sp modelId="{43B821CA-2D2F-4C2F-BD04-F7F9206E587F}">
      <dsp:nvSpPr>
        <dsp:cNvPr id="0" name=""/>
        <dsp:cNvSpPr/>
      </dsp:nvSpPr>
      <dsp:spPr>
        <a:xfrm>
          <a:off x="715633" y="503332"/>
          <a:ext cx="4116013" cy="4116013"/>
        </a:xfrm>
        <a:custGeom>
          <a:avLst/>
          <a:gdLst/>
          <a:ahLst/>
          <a:cxnLst/>
          <a:rect l="0" t="0" r="0" b="0"/>
          <a:pathLst>
            <a:path>
              <a:moveTo>
                <a:pt x="195301" y="2933061"/>
              </a:moveTo>
              <a:arcTo wR="2058006" hR="2058006" stAng="9290219" swAng="127741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0E04C-A243-48D6-9672-D96A86750D8F}">
      <dsp:nvSpPr>
        <dsp:cNvPr id="0" name=""/>
        <dsp:cNvSpPr/>
      </dsp:nvSpPr>
      <dsp:spPr>
        <a:xfrm>
          <a:off x="0" y="1423012"/>
          <a:ext cx="1583273" cy="10291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Retorno</a:t>
          </a:r>
        </a:p>
      </dsp:txBody>
      <dsp:txXfrm>
        <a:off x="50238" y="1473250"/>
        <a:ext cx="1482797" cy="928651"/>
      </dsp:txXfrm>
    </dsp:sp>
    <dsp:sp modelId="{31C396C6-799A-4D3D-80C5-C1B57EFF0A26}">
      <dsp:nvSpPr>
        <dsp:cNvPr id="0" name=""/>
        <dsp:cNvSpPr/>
      </dsp:nvSpPr>
      <dsp:spPr>
        <a:xfrm>
          <a:off x="503777" y="672772"/>
          <a:ext cx="4116013" cy="4116013"/>
        </a:xfrm>
        <a:custGeom>
          <a:avLst/>
          <a:gdLst/>
          <a:ahLst/>
          <a:cxnLst/>
          <a:rect l="0" t="0" r="0" b="0"/>
          <a:pathLst>
            <a:path>
              <a:moveTo>
                <a:pt x="723467" y="491355"/>
              </a:moveTo>
              <a:arcTo wR="2058006" hR="2058006" stAng="13774456" swAng="19302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D1AB2-41BD-408F-AE4F-6D9B315AF7DD}">
      <dsp:nvSpPr>
        <dsp:cNvPr id="0" name=""/>
        <dsp:cNvSpPr/>
      </dsp:nvSpPr>
      <dsp:spPr>
        <a:xfrm>
          <a:off x="594072" y="0"/>
          <a:ext cx="2653420" cy="2653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6027" tIns="22860" rIns="146027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Segoe UI Light" panose="020B0502040204020203" pitchFamily="34" charset="0"/>
            </a:rPr>
            <a:t>Plan Comunidad</a:t>
          </a:r>
        </a:p>
      </dsp:txBody>
      <dsp:txXfrm>
        <a:off x="982656" y="388584"/>
        <a:ext cx="1876252" cy="1876252"/>
      </dsp:txXfrm>
    </dsp:sp>
    <dsp:sp modelId="{DA8D57CE-E54A-4D58-8ACA-027E8B3BD94F}">
      <dsp:nvSpPr>
        <dsp:cNvPr id="0" name=""/>
        <dsp:cNvSpPr/>
      </dsp:nvSpPr>
      <dsp:spPr>
        <a:xfrm>
          <a:off x="2378768" y="1971"/>
          <a:ext cx="2653420" cy="2653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6027" tIns="22860" rIns="146027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Segoe UI Light" panose="020B0502040204020203" pitchFamily="34" charset="0"/>
            </a:rPr>
            <a:t>Sistemas de Servicios</a:t>
          </a:r>
        </a:p>
      </dsp:txBody>
      <dsp:txXfrm>
        <a:off x="2767352" y="390555"/>
        <a:ext cx="1876252" cy="1876252"/>
      </dsp:txXfrm>
    </dsp:sp>
    <dsp:sp modelId="{390DDB6E-453D-4AF2-AC09-F87001D5249F}">
      <dsp:nvSpPr>
        <dsp:cNvPr id="0" name=""/>
        <dsp:cNvSpPr/>
      </dsp:nvSpPr>
      <dsp:spPr>
        <a:xfrm>
          <a:off x="4501504" y="1971"/>
          <a:ext cx="2653420" cy="2653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02231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902231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902231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6027" tIns="22860" rIns="146027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Segoe UI Light" panose="020B0502040204020203" pitchFamily="34" charset="0"/>
            </a:rPr>
            <a:t>Acompañamiento al retorno</a:t>
          </a:r>
        </a:p>
      </dsp:txBody>
      <dsp:txXfrm>
        <a:off x="4890088" y="390555"/>
        <a:ext cx="1876252" cy="1876252"/>
      </dsp:txXfrm>
    </dsp:sp>
    <dsp:sp modelId="{446C0CF1-F570-4AA2-BE8B-0723F018BD97}">
      <dsp:nvSpPr>
        <dsp:cNvPr id="0" name=""/>
        <dsp:cNvSpPr/>
      </dsp:nvSpPr>
      <dsp:spPr>
        <a:xfrm>
          <a:off x="6624240" y="1971"/>
          <a:ext cx="2653420" cy="26534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353345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353345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353345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46027" tIns="22860" rIns="146027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Segoe UI Light" panose="020B0502040204020203" pitchFamily="34" charset="0"/>
            </a:rPr>
            <a:t>Migración ordenada y regulada</a:t>
          </a:r>
        </a:p>
      </dsp:txBody>
      <dsp:txXfrm>
        <a:off x="7012824" y="390555"/>
        <a:ext cx="1876252" cy="1876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E0673-B3C6-4B8E-AA25-5F207ACCC16A}">
      <dsp:nvSpPr>
        <dsp:cNvPr id="0" name=""/>
        <dsp:cNvSpPr/>
      </dsp:nvSpPr>
      <dsp:spPr>
        <a:xfrm>
          <a:off x="2" y="0"/>
          <a:ext cx="9390882" cy="38404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ECF97-E556-4E54-A5EC-A1A382DA901B}">
      <dsp:nvSpPr>
        <dsp:cNvPr id="0" name=""/>
        <dsp:cNvSpPr/>
      </dsp:nvSpPr>
      <dsp:spPr>
        <a:xfrm>
          <a:off x="195914" y="684573"/>
          <a:ext cx="2770722" cy="2471333"/>
        </a:xfrm>
        <a:prstGeom prst="roundRect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accent6">
                  <a:lumMod val="75000"/>
                </a:schemeClr>
              </a:solidFill>
            </a:rPr>
            <a:t>ESTRATEGIAS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* Trabajo con asociaciones de colombianos en el exterior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* Mesas de trabajo con multiplicadoras.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*  Parte de un proceso de vinculación Consulado - Comunidad.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 dirty="0"/>
        </a:p>
      </dsp:txBody>
      <dsp:txXfrm>
        <a:off x="316555" y="805214"/>
        <a:ext cx="2529440" cy="2230051"/>
      </dsp:txXfrm>
    </dsp:sp>
    <dsp:sp modelId="{AC3F2160-5297-4DF3-AA8C-5CFD262B7ED9}">
      <dsp:nvSpPr>
        <dsp:cNvPr id="0" name=""/>
        <dsp:cNvSpPr/>
      </dsp:nvSpPr>
      <dsp:spPr>
        <a:xfrm>
          <a:off x="3310082" y="676485"/>
          <a:ext cx="2770722" cy="2487509"/>
        </a:xfrm>
        <a:prstGeom prst="roundRect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>
              <a:solidFill>
                <a:schemeClr val="accent6">
                  <a:lumMod val="75000"/>
                </a:schemeClr>
              </a:solidFill>
            </a:rPr>
            <a:t>PRIORIDADES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i) Alto impacto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ii)  Diversidad de la comunidad colombiana y enfoque diferencial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/>
            <a:t>iii) Vinculación con grupos prioritarios como mujeres y/o segundas y terceras generaciones</a:t>
          </a:r>
        </a:p>
      </dsp:txBody>
      <dsp:txXfrm>
        <a:off x="3431512" y="797915"/>
        <a:ext cx="2527862" cy="2244649"/>
      </dsp:txXfrm>
    </dsp:sp>
    <dsp:sp modelId="{13028A55-CB4A-4423-A8D5-7C21E3C2CDF8}">
      <dsp:nvSpPr>
        <dsp:cNvPr id="0" name=""/>
        <dsp:cNvSpPr/>
      </dsp:nvSpPr>
      <dsp:spPr>
        <a:xfrm>
          <a:off x="6424250" y="700741"/>
          <a:ext cx="2770722" cy="2438996"/>
        </a:xfrm>
        <a:prstGeom prst="roundRect">
          <a:avLst/>
        </a:prstGeom>
        <a:solidFill>
          <a:srgbClr val="3366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accent6">
                  <a:lumMod val="75000"/>
                </a:schemeClr>
              </a:solidFill>
            </a:rPr>
            <a:t>Toronto-Newark:</a:t>
          </a:r>
          <a:r>
            <a:rPr lang="es-CO" sz="1200" kern="1200" dirty="0"/>
            <a:t> Mesa de emprendimiento. 487 beneficiados.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accent6">
                  <a:lumMod val="75000"/>
                </a:schemeClr>
              </a:solidFill>
            </a:rPr>
            <a:t>Nueva York-México:</a:t>
          </a:r>
          <a:r>
            <a:rPr lang="es-CO" sz="1200" kern="1200" dirty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CO" sz="1200" kern="1200" dirty="0"/>
            <a:t>Mesa de fortalecimiento de la mujer. 705 beneficiados.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accent6">
                  <a:lumMod val="75000"/>
                </a:schemeClr>
              </a:solidFill>
            </a:rPr>
            <a:t>Quito-Sevilla:</a:t>
          </a:r>
          <a:r>
            <a:rPr lang="es-CO" sz="1200" b="1" kern="1200" dirty="0">
              <a:solidFill>
                <a:srgbClr val="FF0000"/>
              </a:solidFill>
            </a:rPr>
            <a:t> </a:t>
          </a:r>
          <a:r>
            <a:rPr lang="es-CO" sz="1200" kern="1200" dirty="0"/>
            <a:t>Mesa de cultura. 550 beneficiados.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>
              <a:solidFill>
                <a:schemeClr val="accent6">
                  <a:lumMod val="75000"/>
                </a:schemeClr>
              </a:solidFill>
            </a:rPr>
            <a:t>Madrid-Santiago: </a:t>
          </a:r>
          <a:r>
            <a:rPr lang="es-CO" sz="1200" kern="1200" dirty="0"/>
            <a:t>Política Migratoria. 277 vinculados.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/>
            <a:t> </a:t>
          </a:r>
          <a:r>
            <a:rPr lang="es-CO" sz="1200" b="1" kern="1200" dirty="0">
              <a:solidFill>
                <a:schemeClr val="accent6">
                  <a:lumMod val="75000"/>
                </a:schemeClr>
              </a:solidFill>
            </a:rPr>
            <a:t>Miami:</a:t>
          </a:r>
          <a:r>
            <a:rPr lang="es-CO" sz="1200" kern="1200" dirty="0"/>
            <a:t> Mesa de salud. </a:t>
          </a:r>
          <a:r>
            <a:rPr lang="es-ES" sz="1200" kern="1200" dirty="0"/>
            <a:t>3440 beneficiados.</a:t>
          </a:r>
          <a:endParaRPr lang="es-CO" sz="1200" kern="1200" dirty="0"/>
        </a:p>
      </dsp:txBody>
      <dsp:txXfrm>
        <a:off x="6543312" y="819803"/>
        <a:ext cx="2532598" cy="2200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15117-F5ED-4473-96E1-7AFACBD70B5A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37397-77D4-48AA-AFEC-A8FE0EF82B7A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580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F37408-CD78-4751-B736-FC17DB099EF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8BB993-0150-45F9-9797-6EDF2CC2AE08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951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E045F-280A-4655-A941-203EB4E50267}" type="slidenum">
              <a:rPr lang="es-CO" smtClean="0"/>
              <a:pPr>
                <a:defRPr/>
              </a:pPr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5623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14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90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15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02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16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32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17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2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18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82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19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5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20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532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21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72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22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08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23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2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E045F-280A-4655-A941-203EB4E50267}" type="slidenum">
              <a:rPr lang="es-CO" smtClean="0"/>
              <a:pPr>
                <a:defRPr/>
              </a:pPr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1944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24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61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E045F-280A-4655-A941-203EB4E50267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305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E045F-280A-4655-A941-203EB4E50267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90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BB993-0150-45F9-9797-6EDF2CC2AE08}" type="slidenum">
              <a:rPr lang="es-CO" smtClean="0"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5811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E045F-280A-4655-A941-203EB4E50267}" type="slidenum">
              <a:rPr lang="es-CO" smtClean="0"/>
              <a:pPr>
                <a:defRPr/>
              </a:pPr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7544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 dirty="0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11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8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12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6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>
            <a:extLst>
              <a:ext uri="{FF2B5EF4-FFF2-40B4-BE49-F238E27FC236}">
                <a16:creationId xmlns="" xmlns:a16="http://schemas.microsoft.com/office/drawing/2014/main" id="{F0021719-60C7-464E-B343-D5A2F4BE09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>
            <a:extLst>
              <a:ext uri="{FF2B5EF4-FFF2-40B4-BE49-F238E27FC236}">
                <a16:creationId xmlns="" xmlns:a16="http://schemas.microsoft.com/office/drawing/2014/main" id="{E7D0BC29-EA38-4D66-A7BF-770BBEB0A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CO"/>
          </a:p>
        </p:txBody>
      </p:sp>
      <p:sp>
        <p:nvSpPr>
          <p:cNvPr id="10244" name="3 Marcador de número de diapositiva">
            <a:extLst>
              <a:ext uri="{FF2B5EF4-FFF2-40B4-BE49-F238E27FC236}">
                <a16:creationId xmlns="" xmlns:a16="http://schemas.microsoft.com/office/drawing/2014/main" id="{2FA6D5A8-498F-45B2-9097-C604F54EF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92C9A0A8-1952-4E0E-B439-AA2FD5E148CC}" type="slidenum">
              <a:rPr lang="es-CO" altLang="es-CO" smtClean="0">
                <a:latin typeface="Calibri" panose="020F0502020204030204" pitchFamily="34" charset="0"/>
              </a:rPr>
              <a:pPr>
                <a:defRPr/>
              </a:pPr>
              <a:t>13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242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430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6551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624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079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165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413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166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231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799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060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E3DF6-B8F8-41BD-952E-AD48A08B8022}" type="datetimeFigureOut">
              <a:rPr lang="es-CO" smtClean="0"/>
              <a:t>03/04/2018</a:t>
            </a:fld>
            <a:endParaRPr lang="es-CO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C0191-EAD6-431A-A0ED-D1F1F9EF8212}" type="slidenum">
              <a:rPr lang="es-CO" smtClean="0"/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6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png"/><Relationship Id="rId10" Type="http://schemas.openxmlformats.org/officeDocument/2006/relationships/image" Target="../media/image1.jpg"/><Relationship Id="rId4" Type="http://schemas.openxmlformats.org/officeDocument/2006/relationships/image" Target="../media/image7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e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jpg"/><Relationship Id="rId4" Type="http://schemas.openxmlformats.org/officeDocument/2006/relationships/image" Target="../media/image16.png"/><Relationship Id="rId9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.jp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.jp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5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microsoft.com/office/2007/relationships/diagramDrawing" Target="../diagrams/drawing6.xml"/><Relationship Id="rId5" Type="http://schemas.openxmlformats.org/officeDocument/2006/relationships/image" Target="../media/image1.jpg"/><Relationship Id="rId10" Type="http://schemas.openxmlformats.org/officeDocument/2006/relationships/diagramColors" Target="../diagrams/colors6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diagramColors" Target="../diagrams/colors7.xml"/><Relationship Id="rId5" Type="http://schemas.openxmlformats.org/officeDocument/2006/relationships/image" Target="../media/image1.jp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navirtual.edu.co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100"/>
            <a:ext cx="12192000" cy="1651000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613615" y="2479752"/>
            <a:ext cx="11379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4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COLOMBIA NOS UNE</a:t>
            </a:r>
            <a:endParaRPr lang="es-ES" sz="40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197963" y="5090202"/>
            <a:ext cx="445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Segoe UI Symbol" panose="020B0502040204020203" pitchFamily="34" charset="0"/>
                <a:ea typeface="Segoe UI Symbol" panose="020B0502040204020203" pitchFamily="34" charset="0"/>
              </a:rPr>
              <a:t>Washington, 3 de abril de 2018</a:t>
            </a:r>
          </a:p>
        </p:txBody>
      </p:sp>
      <p:pic>
        <p:nvPicPr>
          <p:cNvPr id="6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032765"/>
            <a:ext cx="928963" cy="70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87" y="5865709"/>
            <a:ext cx="3215634" cy="71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366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="" xmlns:a16="http://schemas.microsoft.com/office/drawing/2014/main" id="{B0FFA642-ECE5-4925-A0B2-C0BA5FF9804A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Acompañamiento al retorno</a:t>
            </a:r>
          </a:p>
        </p:txBody>
      </p:sp>
      <p:pic>
        <p:nvPicPr>
          <p:cNvPr id="21" name="Imagen 1">
            <a:extLst>
              <a:ext uri="{FF2B5EF4-FFF2-40B4-BE49-F238E27FC236}">
                <a16:creationId xmlns="" xmlns:a16="http://schemas.microsoft.com/office/drawing/2014/main" id="{A52304D8-7D7F-4A3C-8336-27E7B7F02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2" y="1151586"/>
            <a:ext cx="10771323" cy="560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uadroTexto 3">
            <a:extLst>
              <a:ext uri="{FF2B5EF4-FFF2-40B4-BE49-F238E27FC236}">
                <a16:creationId xmlns="" xmlns:a16="http://schemas.microsoft.com/office/drawing/2014/main" id="{96EA11D1-6CA2-493F-8367-C5B7AB3F2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22" y="3951505"/>
            <a:ext cx="58882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s-CO" altLang="es-CO" sz="2000" b="1" dirty="0">
                <a:latin typeface="Segoe UI Light" panose="020B0502040204020203" pitchFamily="34" charset="0"/>
              </a:rPr>
              <a:t>Objetivo de la Ley 1565 de 2012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255812A1-5C72-4205-827D-534E37702CF9}"/>
              </a:ext>
            </a:extLst>
          </p:cNvPr>
          <p:cNvSpPr/>
          <p:nvPr/>
        </p:nvSpPr>
        <p:spPr>
          <a:xfrm>
            <a:off x="612648" y="1476983"/>
            <a:ext cx="80284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</a:t>
            </a:r>
          </a:p>
          <a:p>
            <a:pPr algn="ctr">
              <a:defRPr/>
            </a:pPr>
            <a:r>
              <a:rPr lang="es-ES" sz="2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Articular las acciones necesarias para dar atención integral a la población migrante colombiana en situación de retorno, según lo establecido en la Ley 1565 de 2012</a:t>
            </a:r>
            <a:r>
              <a:rPr lang="es-E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5" name="Imagen 3">
            <a:extLst>
              <a:ext uri="{FF2B5EF4-FFF2-40B4-BE49-F238E27FC236}">
                <a16:creationId xmlns="" xmlns:a16="http://schemas.microsoft.com/office/drawing/2014/main" id="{8DE4F19E-01E2-4128-B8C3-FF7490DB6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45" y="5193941"/>
            <a:ext cx="1550267" cy="155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n 5">
            <a:extLst>
              <a:ext uri="{FF2B5EF4-FFF2-40B4-BE49-F238E27FC236}">
                <a16:creationId xmlns="" xmlns:a16="http://schemas.microsoft.com/office/drawing/2014/main" id="{B3C7D280-7881-4934-B1A7-3B2052BDE7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6" y="5212055"/>
            <a:ext cx="1532152" cy="153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7">
            <a:extLst>
              <a:ext uri="{FF2B5EF4-FFF2-40B4-BE49-F238E27FC236}">
                <a16:creationId xmlns="" xmlns:a16="http://schemas.microsoft.com/office/drawing/2014/main" id="{D8063F55-2F57-4053-B913-0B93CEF68A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993" y="1977156"/>
            <a:ext cx="1898184" cy="189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FBB5740A-6D0F-46B3-9E11-1D4132FD4F7B}"/>
              </a:ext>
            </a:extLst>
          </p:cNvPr>
          <p:cNvSpPr/>
          <p:nvPr/>
        </p:nvSpPr>
        <p:spPr>
          <a:xfrm>
            <a:off x="536338" y="4374031"/>
            <a:ext cx="10664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s-ES" altLang="es-ES" dirty="0">
                <a:latin typeface="Segoe UI Light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s-ES" altLang="es-CO" dirty="0">
                <a:latin typeface="Segoe UI Light" panose="020B0502040204020203" pitchFamily="34" charset="0"/>
                <a:cs typeface="Segoe UI" panose="020B0502040204020203" pitchFamily="34" charset="0"/>
              </a:rPr>
              <a:t>Crear incentivos de carácter aduanero, tributario y financiero concernientes al retorno de los colombianos, y brindar un acompañamiento integral a aquellos colombianos que voluntariamente desean retornar al país.</a:t>
            </a:r>
            <a:r>
              <a:rPr lang="es-ES" altLang="es-ES" dirty="0">
                <a:latin typeface="Segoe UI Light" panose="020B0502040204020203" pitchFamily="34" charset="0"/>
                <a:cs typeface="Segoe UI" panose="020B0502040204020203" pitchFamily="34" charset="0"/>
              </a:rPr>
              <a:t>”</a:t>
            </a:r>
            <a:endParaRPr lang="es-ES" altLang="es-CO" dirty="0">
              <a:latin typeface="Segoe UI Light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186022BB-ABB6-4CC3-AFCC-7A67BA3B18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96" y="6322385"/>
            <a:ext cx="2361507" cy="525947"/>
          </a:xfrm>
          <a:prstGeom prst="rect">
            <a:avLst/>
          </a:prstGeom>
        </p:spPr>
      </p:pic>
      <p:pic>
        <p:nvPicPr>
          <p:cNvPr id="29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43D87745-FC2B-4700-A1EE-2D4BDBC8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186697"/>
            <a:ext cx="774411" cy="5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8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">
            <a:extLst>
              <a:ext uri="{FF2B5EF4-FFF2-40B4-BE49-F238E27FC236}">
                <a16:creationId xmlns="" xmlns:a16="http://schemas.microsoft.com/office/drawing/2014/main" id="{4CAECE1C-B0F1-484C-B2E2-780121385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4" y="301626"/>
            <a:ext cx="9972675" cy="523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837A1F8C-64B3-47D2-A580-47FED207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" y="6227764"/>
            <a:ext cx="676847" cy="51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ángulo 1">
            <a:extLst>
              <a:ext uri="{FF2B5EF4-FFF2-40B4-BE49-F238E27FC236}">
                <a16:creationId xmlns="" xmlns:a16="http://schemas.microsoft.com/office/drawing/2014/main" id="{519EC885-B8C2-4F61-9A97-8009CC7E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775" y="3255964"/>
            <a:ext cx="2376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endParaRPr lang="es-ES" altLang="es-CO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es-CO" altLang="es-CO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Segoe UI" panose="020B0502040204020203" pitchFamily="34" charset="0"/>
              </a:rPr>
              <a:t>No tener más de doce (12) meses residiendo en el territorio nacional después de haber retornado.</a:t>
            </a:r>
            <a:endParaRPr lang="es-ES" altLang="es-CO" sz="1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AAED27BB-F399-4252-9989-9E681A50FC53}"/>
              </a:ext>
            </a:extLst>
          </p:cNvPr>
          <p:cNvSpPr/>
          <p:nvPr/>
        </p:nvSpPr>
        <p:spPr>
          <a:xfrm>
            <a:off x="2184400" y="3362326"/>
            <a:ext cx="12588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CO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" panose="020B0502040204020203" pitchFamily="34" charset="0"/>
              </a:rPr>
              <a:t>Ser mayor de edad.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C91B357-92E6-4D05-A575-61F00BA8B302}"/>
              </a:ext>
            </a:extLst>
          </p:cNvPr>
          <p:cNvSpPr/>
          <p:nvPr/>
        </p:nvSpPr>
        <p:spPr>
          <a:xfrm>
            <a:off x="4187826" y="3394076"/>
            <a:ext cx="180022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altLang="es-CO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" panose="020B0502040204020203" pitchFamily="34" charset="0"/>
              </a:rPr>
              <a:t>Acreditar que ha permanecido en el extranjero por lo menos tres (3) años.</a:t>
            </a:r>
            <a:endParaRPr lang="es-CO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6F50F54C-E171-4B60-8934-7B7BA0E15942}"/>
              </a:ext>
            </a:extLst>
          </p:cNvPr>
          <p:cNvSpPr/>
          <p:nvPr/>
        </p:nvSpPr>
        <p:spPr>
          <a:xfrm>
            <a:off x="6240464" y="3489326"/>
            <a:ext cx="2332037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altLang="es-CO" b="1" dirty="0">
                <a:solidFill>
                  <a:schemeClr val="tx1">
                    <a:lumMod val="50000"/>
                    <a:lumOff val="50000"/>
                  </a:schemeClr>
                </a:solidFill>
                <a:cs typeface="Segoe UI" panose="020B0502040204020203" pitchFamily="34" charset="0"/>
              </a:rPr>
              <a:t>No tener condenas vigentes en el exterior o en Colombia, y no haber sido condenado por delitos contra la administración pública.</a:t>
            </a:r>
          </a:p>
        </p:txBody>
      </p:sp>
      <p:pic>
        <p:nvPicPr>
          <p:cNvPr id="18442" name="Imagen 6">
            <a:extLst>
              <a:ext uri="{FF2B5EF4-FFF2-40B4-BE49-F238E27FC236}">
                <a16:creationId xmlns="" xmlns:a16="http://schemas.microsoft.com/office/drawing/2014/main" id="{56CC0964-D087-4676-8287-0350C9D5C7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804988"/>
            <a:ext cx="941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Imagen 11">
            <a:extLst>
              <a:ext uri="{FF2B5EF4-FFF2-40B4-BE49-F238E27FC236}">
                <a16:creationId xmlns="" xmlns:a16="http://schemas.microsoft.com/office/drawing/2014/main" id="{46E5E5FD-E3BD-41BD-AE56-A29CB0BA9E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4100514"/>
            <a:ext cx="25892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Requisitos para acogerse a la Ley 1565 de 2012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="" xmlns:a16="http://schemas.microsoft.com/office/drawing/2014/main" id="{1B848580-53B6-468C-A835-19E2598247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88" y="6258377"/>
            <a:ext cx="2404916" cy="5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1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837A1F8C-64B3-47D2-A580-47FED207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241499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Tipos de retorno establecidos en la Ley 1565 de 2012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729FF24B-5E5F-498A-B6DB-79BD4E4E19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08714"/>
            <a:ext cx="2361507" cy="525947"/>
          </a:xfrm>
          <a:prstGeom prst="rect">
            <a:avLst/>
          </a:prstGeom>
        </p:spPr>
      </p:pic>
      <p:graphicFrame>
        <p:nvGraphicFramePr>
          <p:cNvPr id="10" name="2 Marcador de contenido">
            <a:extLst>
              <a:ext uri="{FF2B5EF4-FFF2-40B4-BE49-F238E27FC236}">
                <a16:creationId xmlns="" xmlns:a16="http://schemas.microsoft.com/office/drawing/2014/main" id="{AC5F1468-E2F4-4EDF-A213-34F5EB48C0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73539"/>
              </p:ext>
            </p:extLst>
          </p:nvPr>
        </p:nvGraphicFramePr>
        <p:xfrm>
          <a:off x="994518" y="1752039"/>
          <a:ext cx="10792096" cy="3865420"/>
        </p:xfrm>
        <a:graphic>
          <a:graphicData uri="http://schemas.openxmlformats.org/drawingml/2006/table">
            <a:tbl>
              <a:tblPr/>
              <a:tblGrid>
                <a:gridCol w="2904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15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59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04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3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Solidario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Humanitario o por causa especial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Laboral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Productivo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4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Es el retorno que realiza el colombiano víctima del conflicto armado interno y las personas en condición de pobreza extrema.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Segoe UI Symbol" panose="020B0502040204020203" pitchFamily="34" charset="0"/>
                        </a:rPr>
                        <a:t>Retorno que realiza el colombiano por alguna situación de fuerza mayor o causas especiales (que pongan en riesgo su integridad física, social, económica o personal y/o la de sus familiares, así como el abandono o muerte de familiares radicados con él en el exterior).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el retorno que realiza el colombiano a su lugar de origen con el fin de emplear sus capacidades, saberes, oficios y experiencias de carácter laboral adquiridas en el exterior y en Colombia.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el retorno que realiza el colombiano para cofinanciar proyectos productivos vinculados al plan de desarrollo de su departamento y/o municipio de reasentamiento, con sus propios recursos o subvenciones de acogida migratoria.</a:t>
                      </a:r>
                      <a:endParaRPr lang="es-CO" sz="1800" dirty="0">
                        <a:effectLst/>
                        <a:latin typeface="Segoe UI Symbol" panose="020B0502040204020203" pitchFamily="34" charset="0"/>
                        <a:ea typeface="Segoe UI Symbol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91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837A1F8C-64B3-47D2-A580-47FED207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241499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Marco normativo reglamentario de la Ley1565 de 2012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729FF24B-5E5F-498A-B6DB-79BD4E4E19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08714"/>
            <a:ext cx="2361507" cy="525947"/>
          </a:xfrm>
          <a:prstGeom prst="rect">
            <a:avLst/>
          </a:prstGeom>
        </p:spPr>
      </p:pic>
      <p:sp>
        <p:nvSpPr>
          <p:cNvPr id="21" name="14 Marcador de contenido">
            <a:extLst>
              <a:ext uri="{FF2B5EF4-FFF2-40B4-BE49-F238E27FC236}">
                <a16:creationId xmlns="" xmlns:a16="http://schemas.microsoft.com/office/drawing/2014/main" id="{7707DE8E-EC3B-4CE1-95FC-44D88E889FAC}"/>
              </a:ext>
            </a:extLst>
          </p:cNvPr>
          <p:cNvSpPr txBox="1">
            <a:spLocks/>
          </p:cNvSpPr>
          <p:nvPr/>
        </p:nvSpPr>
        <p:spPr>
          <a:xfrm>
            <a:off x="749808" y="1258301"/>
            <a:ext cx="10424160" cy="450338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CO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1000 de 2013: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Crea el Registro Único de Retorno/Comisión Intersectorial para el Retorno.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2064 de 2013: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define el tiempo de </a:t>
            </a:r>
            <a:r>
              <a:rPr lang="es-CO" sz="2400" i="1" dirty="0">
                <a:latin typeface="Arial" panose="020B0604020202020204" pitchFamily="34" charset="0"/>
                <a:cs typeface="Arial" panose="020B0604020202020204" pitchFamily="34" charset="0"/>
              </a:rPr>
              <a:t>permanencia en el exterior.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2192 de 2013: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El plazo para la llegada al territorio aduanero nacional de los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bienes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 de 1 mes antes o hasta 4 meses después del arribo del beneficiario al territorio aduanero nacional.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0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837A1F8C-64B3-47D2-A580-47FED207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241499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Procedimiento para acogerse a la Ley 1565 de 2012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14E4379D-5FD1-43F0-9CD5-D1205BA3C104}"/>
              </a:ext>
            </a:extLst>
          </p:cNvPr>
          <p:cNvSpPr txBox="1"/>
          <p:nvPr/>
        </p:nvSpPr>
        <p:spPr>
          <a:xfrm>
            <a:off x="652240" y="1536174"/>
            <a:ext cx="108326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Es necesario diligenciar el </a:t>
            </a:r>
            <a:r>
              <a:rPr lang="es-CO" altLang="es-CO" b="1" dirty="0">
                <a:latin typeface="Segoe UI" panose="020B0502040204020203" pitchFamily="34" charset="0"/>
                <a:cs typeface="Segoe UI" panose="020B0502040204020203" pitchFamily="34" charset="0"/>
              </a:rPr>
              <a:t>Registro Único de Retornados</a:t>
            </a: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 que se encuentra disponible en el </a:t>
            </a:r>
            <a:r>
              <a:rPr lang="es-ES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Sistema Integral de Trámites al Ciudadano (SITAC)</a:t>
            </a: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endParaRPr lang="es-CO" alt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Cancillería consulta y recopila la información con la cual se verifica el cumplimiento de los requisitos. (Cédula de Ciudadanía; Antecedentes Disciplinarios, Fiscales, Judiciales; Movimientos Migratorios; Información sobre condenas vigentes en el exterior).</a:t>
            </a: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endParaRPr lang="es-CO" alt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Cancillería presenta las solicitudes a la </a:t>
            </a:r>
            <a:r>
              <a:rPr lang="es-CO" altLang="es-CO" b="1" dirty="0">
                <a:latin typeface="Segoe UI" panose="020B0502040204020203" pitchFamily="34" charset="0"/>
                <a:cs typeface="Segoe UI" panose="020B0502040204020203" pitchFamily="34" charset="0"/>
              </a:rPr>
              <a:t>Comisión Intersectorial para el Retorno</a:t>
            </a: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 para que sean estudiadas y se determine si los solicitantes cumplen o no con los requisitos establecidos en la Ley.</a:t>
            </a: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endParaRPr lang="es-CO" alt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Una vez la Comisión ha decidido que se cumple o no con los requisitos se notifica vía correo electrónico al connacional sobre la decisión adoptada..</a:t>
            </a: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endParaRPr lang="es-CO" alt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82563" indent="-182563" algn="just">
              <a:buFont typeface="Wingdings" panose="05000000000000000000" pitchFamily="2" charset="2"/>
              <a:buChar char="§"/>
              <a:tabLst>
                <a:tab pos="463550" algn="l"/>
              </a:tabLst>
              <a:defRPr/>
            </a:pPr>
            <a:r>
              <a:rPr lang="es-CO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Los beneficiarios solicitan a las entidades competentes los incentivos y el acompañamiento para el tipo de retorno respectivo. </a:t>
            </a:r>
          </a:p>
          <a:p>
            <a:pPr>
              <a:defRPr/>
            </a:pPr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729FF24B-5E5F-498A-B6DB-79BD4E4E19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08714"/>
            <a:ext cx="2361507" cy="5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Comisión Intersectorial para el Retorno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65756C1C-C927-4918-B234-8BDBA7F6F4F7}"/>
              </a:ext>
            </a:extLst>
          </p:cNvPr>
          <p:cNvSpPr txBox="1"/>
          <p:nvPr/>
        </p:nvSpPr>
        <p:spPr>
          <a:xfrm>
            <a:off x="164592" y="1182681"/>
            <a:ext cx="117162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CO" dirty="0">
                <a:latin typeface="Segoe UI" panose="020B0502040204020203" pitchFamily="34" charset="0"/>
                <a:cs typeface="Segoe UI" panose="020B0502040204020203" pitchFamily="34" charset="0"/>
              </a:rPr>
              <a:t>Coordinar las acciones para brindar atención integral a la población migrante colombiana en situación de retorno.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68425F3-994C-448C-B56F-05F4BDEA54AD}"/>
              </a:ext>
            </a:extLst>
          </p:cNvPr>
          <p:cNvSpPr/>
          <p:nvPr/>
        </p:nvSpPr>
        <p:spPr>
          <a:xfrm>
            <a:off x="536926" y="1776414"/>
            <a:ext cx="53455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del Interior.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Relaciones Exteriores.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Hacienda y Crédito Público.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Defensa Nacional.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Agricultura y Desarrollo Rural.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Salud y Protección Social.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Trabajo.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Comercio, Industria y Turismo.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Educación Nacional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A678606-395B-4E15-9F24-CE8D6199A9A2}"/>
              </a:ext>
            </a:extLst>
          </p:cNvPr>
          <p:cNvSpPr/>
          <p:nvPr/>
        </p:nvSpPr>
        <p:spPr>
          <a:xfrm>
            <a:off x="6132512" y="1779687"/>
            <a:ext cx="574833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Ministerio de Vivienda, Ciudad y Territorio.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Departamento Administrativo para la Prosperidad Social.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Dirección de Impuestos y Aduanas Nacionales.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Policía Nacional.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Servicio Nacional de Aprendizaje, Sena,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Unidad Administrativa Especial Migración Colombia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Unidad Administrativa Especial de Gestión de Restitución de Tierras Despojadas.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</a:rPr>
              <a:t>Unidad Administrativa Especial para la Atención y Reparación Integral de Víctimas</a:t>
            </a:r>
            <a:endParaRPr lang="es-CO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241499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08714"/>
            <a:ext cx="2361507" cy="5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Incentivos de la Ley 1565 de 2012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241499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08714"/>
            <a:ext cx="2361507" cy="525947"/>
          </a:xfrm>
          <a:prstGeom prst="rect">
            <a:avLst/>
          </a:prstGeom>
        </p:spPr>
      </p:pic>
      <p:graphicFrame>
        <p:nvGraphicFramePr>
          <p:cNvPr id="17" name="Marcador de contenido 1">
            <a:extLst>
              <a:ext uri="{FF2B5EF4-FFF2-40B4-BE49-F238E27FC236}">
                <a16:creationId xmlns="" xmlns:a16="http://schemas.microsoft.com/office/drawing/2014/main" id="{9B1167D7-E873-4E0B-81C5-D404298A8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96751"/>
              </p:ext>
            </p:extLst>
          </p:nvPr>
        </p:nvGraphicFramePr>
        <p:xfrm>
          <a:off x="955906" y="1875887"/>
          <a:ext cx="9353090" cy="2573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1069">
                  <a:extLst>
                    <a:ext uri="{9D8B030D-6E8A-4147-A177-3AD203B41FA5}">
                      <a16:colId xmlns="" xmlns:a16="http://schemas.microsoft.com/office/drawing/2014/main" val="3311212544"/>
                    </a:ext>
                  </a:extLst>
                </a:gridCol>
                <a:gridCol w="3279403">
                  <a:extLst>
                    <a:ext uri="{9D8B030D-6E8A-4147-A177-3AD203B41FA5}">
                      <a16:colId xmlns="" xmlns:a16="http://schemas.microsoft.com/office/drawing/2014/main" val="3347532859"/>
                    </a:ext>
                  </a:extLst>
                </a:gridCol>
                <a:gridCol w="2522618">
                  <a:extLst>
                    <a:ext uri="{9D8B030D-6E8A-4147-A177-3AD203B41FA5}">
                      <a16:colId xmlns="" xmlns:a16="http://schemas.microsoft.com/office/drawing/2014/main" val="4092531423"/>
                    </a:ext>
                  </a:extLst>
                </a:gridCol>
              </a:tblGrid>
              <a:tr h="736893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MONTO DE LA EXENCIÓN DEL PAGO DE TODO TRIBUTO Y DE LOS DERECHOS DE IMPORTACIÓN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7649716"/>
                  </a:ext>
                </a:extLst>
              </a:tr>
              <a:tr h="3309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BIENES EXENTOS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UVT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PESOS</a:t>
                      </a:r>
                      <a:endParaRPr lang="es-CO" sz="16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>
                    <a16:rowId xmlns="" xmlns:a16="http://schemas.microsoft.com/office/drawing/2014/main" val="1504849529"/>
                  </a:ext>
                </a:extLst>
              </a:tr>
              <a:tr h="611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Menaje Domestico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2.400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$79.574.400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>
                    <a16:rowId xmlns="" xmlns:a16="http://schemas.microsoft.com/office/drawing/2014/main" val="799416113"/>
                  </a:ext>
                </a:extLst>
              </a:tr>
              <a:tr h="6446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Instrumentos profesionales, maquinarias, equipos y bienes de capital y demás bienes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17.130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$567.962.280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>
                    <a16:rowId xmlns="" xmlns:a16="http://schemas.microsoft.com/office/drawing/2014/main" val="3260548511"/>
                  </a:ext>
                </a:extLst>
              </a:tr>
              <a:tr h="2496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Monetización de recursos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34.262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$1.135.990.872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16" marB="0" anchor="ctr"/>
                </a:tc>
                <a:extLst>
                  <a:ext uri="{0D108BD9-81ED-4DB2-BD59-A6C34878D82A}">
                    <a16:rowId xmlns="" xmlns:a16="http://schemas.microsoft.com/office/drawing/2014/main" val="3418300943"/>
                  </a:ext>
                </a:extLst>
              </a:tr>
            </a:tbl>
          </a:graphicData>
        </a:graphic>
      </p:graphicFrame>
      <p:sp>
        <p:nvSpPr>
          <p:cNvPr id="21" name="CuadroTexto 17">
            <a:extLst>
              <a:ext uri="{FF2B5EF4-FFF2-40B4-BE49-F238E27FC236}">
                <a16:creationId xmlns="" xmlns:a16="http://schemas.microsoft.com/office/drawing/2014/main" id="{E8A999A9-2920-4CB5-A57B-CBF6FE232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" y="1282701"/>
            <a:ext cx="5761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Exoneraciones tributarias</a:t>
            </a:r>
          </a:p>
        </p:txBody>
      </p:sp>
      <p:sp>
        <p:nvSpPr>
          <p:cNvPr id="22" name="Rectángulo 2">
            <a:extLst>
              <a:ext uri="{FF2B5EF4-FFF2-40B4-BE49-F238E27FC236}">
                <a16:creationId xmlns="" xmlns:a16="http://schemas.microsoft.com/office/drawing/2014/main" id="{FA810F93-8CC0-49E5-A97E-E12FF2224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657" y="5048317"/>
            <a:ext cx="100514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009900"/>
              </a:buClr>
              <a:buNone/>
            </a:pPr>
            <a:r>
              <a:rPr lang="es-CO" altLang="es-CO" sz="1800" dirty="0">
                <a:latin typeface="Segoe UI" panose="020B0502040204020203" pitchFamily="34" charset="0"/>
                <a:ea typeface="MS PGothic" panose="020B0600070205080204" pitchFamily="34" charset="-128"/>
                <a:cs typeface="Segoe UI" panose="020B0502040204020203" pitchFamily="34" charset="0"/>
              </a:rPr>
              <a:t>El servicio del transporte del menaje y de los bienes importados debe ser sufragado por el beneficiario de la Ley, al igual que la intermediación que cobran los intermediarios del mercado cambiario.</a:t>
            </a:r>
            <a:endParaRPr lang="es-ES" altLang="es-CO" sz="1800" dirty="0">
              <a:latin typeface="Segoe UI" panose="020B0502040204020203" pitchFamily="34" charset="0"/>
              <a:ea typeface="MS PGothic" panose="020B0600070205080204" pitchFamily="34" charset="-128"/>
              <a:cs typeface="Segoe UI" panose="020B0502040204020203" pitchFamily="34" charset="0"/>
            </a:endParaRPr>
          </a:p>
        </p:txBody>
      </p:sp>
      <p:pic>
        <p:nvPicPr>
          <p:cNvPr id="30" name="Imagen 15">
            <a:extLst>
              <a:ext uri="{FF2B5EF4-FFF2-40B4-BE49-F238E27FC236}">
                <a16:creationId xmlns="" xmlns:a16="http://schemas.microsoft.com/office/drawing/2014/main" id="{7165CE6C-CA5E-47FC-A770-7D054E8D33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4" t="29378" r="51181" b="37450"/>
          <a:stretch>
            <a:fillRect/>
          </a:stretch>
        </p:blipFill>
        <p:spPr bwMode="auto">
          <a:xfrm>
            <a:off x="10508069" y="1250206"/>
            <a:ext cx="15494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uadroTexto 3">
            <a:extLst>
              <a:ext uri="{FF2B5EF4-FFF2-40B4-BE49-F238E27FC236}">
                <a16:creationId xmlns="" xmlns:a16="http://schemas.microsoft.com/office/drawing/2014/main" id="{B442F941-3695-49D1-A82D-9640103AE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06" y="4611958"/>
            <a:ext cx="1944688" cy="27699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CO" altLang="es-CO" sz="1200" dirty="0">
                <a:solidFill>
                  <a:schemeClr val="bg1"/>
                </a:solidFill>
                <a:latin typeface="Segoe UI" panose="020B0502040204020203" pitchFamily="34" charset="0"/>
                <a:ea typeface="MS PGothic" panose="020B0600070205080204" pitchFamily="34" charset="-128"/>
                <a:cs typeface="Segoe UI" panose="020B0502040204020203" pitchFamily="34" charset="0"/>
              </a:rPr>
              <a:t>UVT – 2018: 33,156</a:t>
            </a:r>
          </a:p>
        </p:txBody>
      </p:sp>
    </p:spTree>
    <p:extLst>
      <p:ext uri="{BB962C8B-B14F-4D97-AF65-F5344CB8AC3E}">
        <p14:creationId xmlns:p14="http://schemas.microsoft.com/office/powerpoint/2010/main" val="311466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Imagen 7">
            <a:extLst>
              <a:ext uri="{FF2B5EF4-FFF2-40B4-BE49-F238E27FC236}">
                <a16:creationId xmlns="" xmlns:a16="http://schemas.microsoft.com/office/drawing/2014/main" id="{1FF6DEBE-F47D-473C-969C-93CC824A3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776414"/>
            <a:ext cx="9048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Incentivos de la Ley 1565 de 2012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EC7F57B9-0CE3-47B2-909C-5A3AE05E6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08533"/>
              </p:ext>
            </p:extLst>
          </p:nvPr>
        </p:nvGraphicFramePr>
        <p:xfrm>
          <a:off x="841248" y="1218084"/>
          <a:ext cx="10332720" cy="5125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66360">
                  <a:extLst>
                    <a:ext uri="{9D8B030D-6E8A-4147-A177-3AD203B41FA5}">
                      <a16:colId xmlns="" xmlns:a16="http://schemas.microsoft.com/office/drawing/2014/main" val="758620384"/>
                    </a:ext>
                  </a:extLst>
                </a:gridCol>
                <a:gridCol w="5166360">
                  <a:extLst>
                    <a:ext uri="{9D8B030D-6E8A-4147-A177-3AD203B41FA5}">
                      <a16:colId xmlns="" xmlns:a16="http://schemas.microsoft.com/office/drawing/2014/main" val="3159376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Incentivo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Descripción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480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Definición de situación militar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defRPr/>
                      </a:pPr>
                      <a:r>
                        <a:rPr lang="es-CO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 los varones mayores de 25 años de edad, sólo deberá cancelarse el valor de la Cuota de Compensación Militar, y el del costo de elaboración de la tarjeta militar. Este último no excederá el 15% del salario mínimo legal mensual vigente.  (no cancelan multa)  </a:t>
                      </a:r>
                    </a:p>
                    <a:p>
                      <a:pPr algn="just">
                        <a:spcBef>
                          <a:spcPts val="0"/>
                        </a:spcBef>
                        <a:defRPr/>
                      </a:pPr>
                      <a:endParaRPr lang="es-CO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defRPr/>
                      </a:pPr>
                      <a:r>
                        <a:rPr lang="es-ES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Para los varones entre los 18 y 25 años de edad, </a:t>
                      </a:r>
                      <a:r>
                        <a:rPr lang="es-CO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sólo deberá cancelarse un (1) salario mínimo legal mensual vigente si la Cuota de Compensación Militar y las sanciones superan dicho monto; en caso contrario, podrá cancelarse sólo el valor liquidado por esos dos conceptos.  Asimismo, deberá cancelarse el costo de elaboración de la tarjeta militar, el cual no excederá el 15% del salario mínimo legal mensual vigente. </a:t>
                      </a:r>
                    </a:p>
                    <a:p>
                      <a:endParaRPr lang="es-CO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25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Cajas de Compensación Familiar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Las Cajas de Compensación Familiar acogerán a la población retornada como beneficiarios de su portafolio de productos y servicios, sin que sea necesario vinculación laboral.</a:t>
                      </a:r>
                    </a:p>
                    <a:p>
                      <a:endParaRPr lang="es-CO" sz="15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7410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25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Evolución de solicitudes de retorno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A06296F8-32E3-4067-B98C-FD5F870C0C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528427"/>
              </p:ext>
            </p:extLst>
          </p:nvPr>
        </p:nvGraphicFramePr>
        <p:xfrm>
          <a:off x="2441448" y="1289589"/>
          <a:ext cx="7178040" cy="436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F46C044C-822E-4145-B818-ED513A4CF524}"/>
              </a:ext>
            </a:extLst>
          </p:cNvPr>
          <p:cNvSpPr txBox="1"/>
          <p:nvPr/>
        </p:nvSpPr>
        <p:spPr>
          <a:xfrm>
            <a:off x="2779776" y="5650992"/>
            <a:ext cx="6446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Información del Registro Único de Retorno</a:t>
            </a:r>
          </a:p>
        </p:txBody>
      </p:sp>
    </p:spTree>
    <p:extLst>
      <p:ext uri="{BB962C8B-B14F-4D97-AF65-F5344CB8AC3E}">
        <p14:creationId xmlns:p14="http://schemas.microsoft.com/office/powerpoint/2010/main" val="324228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Evolución de solicitudes de retorno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C590D693-72DF-4858-AED2-F16A38C74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42521"/>
              </p:ext>
            </p:extLst>
          </p:nvPr>
        </p:nvGraphicFramePr>
        <p:xfrm>
          <a:off x="318944" y="1407009"/>
          <a:ext cx="4991101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FD92797B-E006-4182-923D-D271742E2A52}"/>
              </a:ext>
            </a:extLst>
          </p:cNvPr>
          <p:cNvSpPr txBox="1"/>
          <p:nvPr/>
        </p:nvSpPr>
        <p:spPr>
          <a:xfrm>
            <a:off x="182880" y="5697972"/>
            <a:ext cx="6446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Información del Registro Único de Retorno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229E2B87-FD71-4587-AC4B-9D7BEF65F7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28151"/>
              </p:ext>
            </p:extLst>
          </p:nvPr>
        </p:nvGraphicFramePr>
        <p:xfrm>
          <a:off x="5310045" y="1352588"/>
          <a:ext cx="6586726" cy="422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7C06A1DF-37EF-4E38-B83A-5FD659749EE7}"/>
              </a:ext>
            </a:extLst>
          </p:cNvPr>
          <p:cNvSpPr txBox="1"/>
          <p:nvPr/>
        </p:nvSpPr>
        <p:spPr>
          <a:xfrm>
            <a:off x="6079236" y="5674361"/>
            <a:ext cx="6446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/>
              <a:t>Fuente: Información del Registro Único de Retorno</a:t>
            </a:r>
          </a:p>
        </p:txBody>
      </p:sp>
    </p:spTree>
    <p:extLst>
      <p:ext uri="{BB962C8B-B14F-4D97-AF65-F5344CB8AC3E}">
        <p14:creationId xmlns:p14="http://schemas.microsoft.com/office/powerpoint/2010/main" val="220244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36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 Migratoria-Documento </a:t>
            </a:r>
            <a:r>
              <a:rPr lang="es-CO" sz="35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Conpes</a:t>
            </a:r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3603 de 2009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4386" y="1073874"/>
            <a:ext cx="11070996" cy="110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just"/>
            <a:r>
              <a:rPr lang="es-CO" dirty="0"/>
              <a:t>Defensa, protección y garantía de los derechos de todas las personas involucradas en los procesos migratorios y la creación de escenarios que beneficien la decisión de migrar bajo condiciones de libertad en las que los ciudadanos construyan su propio destino con el acompañamiento y protección del Estado. </a:t>
            </a:r>
            <a:endParaRPr lang="es-CO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032765"/>
            <a:ext cx="856707" cy="6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99" y="5985723"/>
            <a:ext cx="2742033" cy="61069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A8FD2D3-9C29-4C58-A022-575DE3DC063F}"/>
              </a:ext>
            </a:extLst>
          </p:cNvPr>
          <p:cNvSpPr txBox="1"/>
          <p:nvPr/>
        </p:nvSpPr>
        <p:spPr>
          <a:xfrm>
            <a:off x="162624" y="4027265"/>
            <a:ext cx="156265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Principios</a:t>
            </a:r>
          </a:p>
        </p:txBody>
      </p:sp>
      <p:sp>
        <p:nvSpPr>
          <p:cNvPr id="5" name="Abrir llave 4">
            <a:extLst>
              <a:ext uri="{FF2B5EF4-FFF2-40B4-BE49-F238E27FC236}">
                <a16:creationId xmlns="" xmlns:a16="http://schemas.microsoft.com/office/drawing/2014/main" id="{DA2E7891-05E7-4FE5-AD2A-D04B4AF1B2CB}"/>
              </a:ext>
            </a:extLst>
          </p:cNvPr>
          <p:cNvSpPr/>
          <p:nvPr/>
        </p:nvSpPr>
        <p:spPr>
          <a:xfrm>
            <a:off x="1858808" y="2180297"/>
            <a:ext cx="260860" cy="4110775"/>
          </a:xfrm>
          <a:prstGeom prst="leftBrac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724C1F8-F109-4D6F-96CA-04CE4D40B652}"/>
              </a:ext>
            </a:extLst>
          </p:cNvPr>
          <p:cNvSpPr/>
          <p:nvPr/>
        </p:nvSpPr>
        <p:spPr>
          <a:xfrm>
            <a:off x="2125860" y="2319105"/>
            <a:ext cx="9597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Principio de coherencia</a:t>
            </a:r>
            <a:r>
              <a:rPr lang="es-CO" sz="1500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s-CO" sz="1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Estado colombiano deberá actuar de manera coherente frente a las dinámicas internacionales en materia de migración. </a:t>
            </a:r>
            <a: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s-CO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Principio de integralidad y largo plazo</a:t>
            </a:r>
            <a:r>
              <a:rPr lang="es-CO" sz="1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La política migratoria deberá ajustarse a las dinámicas propias del fenómeno migratorio, la globalización y las coyunturas políticas, económicas, sociales y culturales tanto de los lugares de destino como de Colombia. </a:t>
            </a:r>
            <a: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s-CO" sz="15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Principio de concordancia: </a:t>
            </a:r>
            <a:r>
              <a:rPr lang="es-CO" sz="1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política migratoria se entiende como parte esencial de la política exterior de Colombia. </a:t>
            </a:r>
            <a: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s-CO" sz="150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Principio de plena observancia de garantías individuales: </a:t>
            </a:r>
            <a:r>
              <a:rPr lang="es-CO" sz="1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migrante es sujeto de derechos y obligaciones, en concordancia con la legislación nacional y el derecho internacional. </a:t>
            </a:r>
            <a: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s-CO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5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Principio de focalización: </a:t>
            </a:r>
            <a:r>
              <a:rPr lang="es-CO" sz="15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atención a los colombianos en el exterior y los extranjeros en Colombia tendrá como principio general la asistencia prioritaria a aquellos que se encuentren en situación de vulnerabilidad.</a:t>
            </a:r>
            <a: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s-CO" sz="15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s-CO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8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Programas de acompañamiento al retorno humanitario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ACBE96E-7C8E-4A13-9DD4-7552B29C4ECB}"/>
              </a:ext>
            </a:extLst>
          </p:cNvPr>
          <p:cNvSpPr/>
          <p:nvPr/>
        </p:nvSpPr>
        <p:spPr>
          <a:xfrm>
            <a:off x="324612" y="1215875"/>
            <a:ext cx="11535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3366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Nacional de Atención Humanitaria al Retorno</a:t>
            </a:r>
          </a:p>
          <a:p>
            <a:pPr algn="ctr"/>
            <a:endParaRPr lang="es-CO" dirty="0">
              <a:solidFill>
                <a:srgbClr val="3366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dirty="0">
                <a:latin typeface="Segoe UI" panose="020B0502040204020203" pitchFamily="34" charset="0"/>
                <a:cs typeface="Segoe UI" panose="020B0502040204020203" pitchFamily="34" charset="0"/>
              </a:rPr>
              <a:t>Pro</a:t>
            </a:r>
            <a:r>
              <a:rPr lang="es-CO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grama estructurado de apoyo y acompañamiento en atención inmediata a la población colombiana en situación de alta vulnerabilidad en su retorno a territorio nacional, incluyendo estrategias de alojamiento, alimentación, transporte, asistencia en salud y asistencia psicosocial y recuperación temprana</a:t>
            </a:r>
            <a:endParaRPr lang="es-CO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62D1C04A-BCBE-4870-AC85-4FFB37C7E9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257755"/>
              </p:ext>
            </p:extLst>
          </p:nvPr>
        </p:nvGraphicFramePr>
        <p:xfrm>
          <a:off x="318944" y="2243932"/>
          <a:ext cx="4618816" cy="393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8BCEFCC-0DD9-4DE2-BD10-4C28928C2D1A}"/>
              </a:ext>
            </a:extLst>
          </p:cNvPr>
          <p:cNvSpPr txBox="1"/>
          <p:nvPr/>
        </p:nvSpPr>
        <p:spPr>
          <a:xfrm>
            <a:off x="6132513" y="2930526"/>
            <a:ext cx="5466397" cy="369332"/>
          </a:xfrm>
          <a:prstGeom prst="rect">
            <a:avLst/>
          </a:prstGeom>
          <a:noFill/>
          <a:ln w="19050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/>
              <a:t>Período 2014-2018 (febrero)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CA11A6DC-474C-4176-B64A-B34947E7BA12}"/>
              </a:ext>
            </a:extLst>
          </p:cNvPr>
          <p:cNvSpPr txBox="1"/>
          <p:nvPr/>
        </p:nvSpPr>
        <p:spPr>
          <a:xfrm>
            <a:off x="6066790" y="3448653"/>
            <a:ext cx="55321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Atención humanitaria a 9000 connacionales y núcleos familiares mixtos en situación de vulnerabilidad.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21212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2121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Principales departamentos de recepción de flujo migratorio: Norte de Santander, La Guajira, Arauca, Nariño, Valle del Cauca y Bogotá D.C.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Se implementaron proceso de recuperación temprana a 53 núcleos familiares que debido a su situación de vulnerabilidad han requerido el acompañamiento para el restablecimiento de condiciones mínimas en su estabilización al interior del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Programas de acompañamiento al retorno laboral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291010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="" xmlns:a16="http://schemas.microsoft.com/office/drawing/2014/main" id="{5A8AF961-C70C-402F-8429-3D7BE7312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8920961"/>
              </p:ext>
            </p:extLst>
          </p:nvPr>
        </p:nvGraphicFramePr>
        <p:xfrm>
          <a:off x="552245" y="2049572"/>
          <a:ext cx="6444166" cy="382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FE588603-5B21-4423-A15F-A16CFCA400E4}"/>
              </a:ext>
            </a:extLst>
          </p:cNvPr>
          <p:cNvSpPr/>
          <p:nvPr/>
        </p:nvSpPr>
        <p:spPr>
          <a:xfrm>
            <a:off x="364935" y="1298441"/>
            <a:ext cx="11535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En coordinación con el Ministerio de Trabajo y la Organización Internacional de Migraciones, desde 2016 se implementó un a estrategia de acompañamiento al retorno laboral.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D33C62E-1B44-4C1E-B627-579D28A126CA}"/>
              </a:ext>
            </a:extLst>
          </p:cNvPr>
          <p:cNvSpPr txBox="1"/>
          <p:nvPr/>
        </p:nvSpPr>
        <p:spPr>
          <a:xfrm>
            <a:off x="7547974" y="1994818"/>
            <a:ext cx="4119516" cy="2062103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Fase I (2016-2017): 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Socializar la ruta de empleo, realizar entrevistas iniciales y agendar entrevistas para la oferta laboral vigente, de acuerdo con el perfil de cada ciudadano retornado.</a:t>
            </a:r>
          </a:p>
          <a:p>
            <a:endParaRPr lang="es-CO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Cundinamarca, Valle del Cauca, Risaralda, Antioquia, Atlántico y Santander.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DD7E5880-81B0-467D-96AF-38F1D499EBAF}"/>
              </a:ext>
            </a:extLst>
          </p:cNvPr>
          <p:cNvSpPr txBox="1"/>
          <p:nvPr/>
        </p:nvSpPr>
        <p:spPr>
          <a:xfrm>
            <a:off x="7547974" y="4464667"/>
            <a:ext cx="4119516" cy="1323439"/>
          </a:xfrm>
          <a:prstGeom prst="rect">
            <a:avLst/>
          </a:prstGeom>
          <a:noFill/>
          <a:ln>
            <a:solidFill>
              <a:srgbClr val="A50021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</a:lstStyle>
          <a:p>
            <a:r>
              <a:rPr lang="es-CO" sz="1600" dirty="0">
                <a:solidFill>
                  <a:srgbClr val="A5002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Fase II (2018): 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Implementación de estrategias de vinculación empresarial. </a:t>
            </a:r>
          </a:p>
          <a:p>
            <a:endParaRPr lang="es-CO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600" dirty="0"/>
              <a:t>Cundinamarca, Valle del Cauca, Antioquia, Atlántico, Arauca y Norte de Santander.</a:t>
            </a:r>
          </a:p>
        </p:txBody>
      </p:sp>
    </p:spTree>
    <p:extLst>
      <p:ext uri="{BB962C8B-B14F-4D97-AF65-F5344CB8AC3E}">
        <p14:creationId xmlns:p14="http://schemas.microsoft.com/office/powerpoint/2010/main" val="847968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Programas de acompañamiento al retorno productivo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1C7F6F83-021D-4302-A5D8-45DAC3A87FBA}"/>
              </a:ext>
            </a:extLst>
          </p:cNvPr>
          <p:cNvSpPr/>
          <p:nvPr/>
        </p:nvSpPr>
        <p:spPr>
          <a:xfrm>
            <a:off x="324612" y="1215875"/>
            <a:ext cx="11535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Nacional de Emprendimiento al retorno</a:t>
            </a:r>
          </a:p>
          <a:p>
            <a:pPr algn="just"/>
            <a:r>
              <a:rPr lang="es-CO" dirty="0"/>
              <a:t>Brindar herramientas de carácter técnico para la formulación de proyectos e iniciativas productivas, planes de negocio e inversión y apoyar con un capital semilla y/o subvención de acogida migratoria a la población retornada.</a:t>
            </a:r>
            <a:endParaRPr lang="es-CO" dirty="0">
              <a:solidFill>
                <a:srgbClr val="3366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="" xmlns:a16="http://schemas.microsoft.com/office/drawing/2014/main" id="{CFF7B014-0FC5-4905-87B2-30E35CF5E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0459213"/>
              </p:ext>
            </p:extLst>
          </p:nvPr>
        </p:nvGraphicFramePr>
        <p:xfrm>
          <a:off x="228601" y="2576867"/>
          <a:ext cx="4407407" cy="3491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61691D87-7358-4EDA-BCB6-B884FD71A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59925"/>
              </p:ext>
            </p:extLst>
          </p:nvPr>
        </p:nvGraphicFramePr>
        <p:xfrm>
          <a:off x="5635690" y="2223597"/>
          <a:ext cx="5812972" cy="4519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26367">
                  <a:extLst>
                    <a:ext uri="{9D8B030D-6E8A-4147-A177-3AD203B41FA5}">
                      <a16:colId xmlns="" xmlns:a16="http://schemas.microsoft.com/office/drawing/2014/main" val="3183685368"/>
                    </a:ext>
                  </a:extLst>
                </a:gridCol>
                <a:gridCol w="3305090">
                  <a:extLst>
                    <a:ext uri="{9D8B030D-6E8A-4147-A177-3AD203B41FA5}">
                      <a16:colId xmlns="" xmlns:a16="http://schemas.microsoft.com/office/drawing/2014/main" val="45484388"/>
                    </a:ext>
                  </a:extLst>
                </a:gridCol>
                <a:gridCol w="1481515">
                  <a:extLst>
                    <a:ext uri="{9D8B030D-6E8A-4147-A177-3AD203B41FA5}">
                      <a16:colId xmlns="" xmlns:a16="http://schemas.microsoft.com/office/drawing/2014/main" val="1831972118"/>
                    </a:ext>
                  </a:extLst>
                </a:gridCol>
              </a:tblGrid>
              <a:tr h="318645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Departamento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No. proyectos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1233919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Valle del Cauca- Universidad ICESI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982990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Quindío-Cámara de Comercio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259663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Caldas-INCUBAR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1074007"/>
                  </a:ext>
                </a:extLst>
              </a:tr>
              <a:tr h="318645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2014-2016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Risaralda-Cámara de Comercio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7738036"/>
                  </a:ext>
                </a:extLst>
              </a:tr>
              <a:tr h="455527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Antioquia-Organización Internacional para las Migraciones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20939322"/>
                  </a:ext>
                </a:extLst>
              </a:tr>
              <a:tr h="455527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Cundinamarca-Organización Internacional para las Migraciones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8071499"/>
                  </a:ext>
                </a:extLst>
              </a:tr>
              <a:tr h="232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2017-2018</a:t>
                      </a:r>
                    </a:p>
                    <a:p>
                      <a:endParaRPr lang="es-C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Risaralda-Cámara de Comercio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15316543"/>
                  </a:ext>
                </a:extLst>
              </a:tr>
              <a:tr h="44753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Atlántico-Organización Internacional para las Migraciones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54127883"/>
                  </a:ext>
                </a:extLst>
              </a:tr>
              <a:tr h="44753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Norte de Santander-Organización Internacional para las Migraciones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74158117"/>
                  </a:ext>
                </a:extLst>
              </a:tr>
              <a:tr h="447531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 está implementado programa en Atlántico y Bolívar con la Organización Internacional para las Migraciones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12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296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80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Centros de Referenciación y Oportunidad para el Retorno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EFD6E0DB-CAD0-4B11-B377-88D823A035F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362147"/>
            <a:ext cx="4752802" cy="470629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BFBC903D-E4B9-47D3-80C6-22C56BA84FFF}"/>
              </a:ext>
            </a:extLst>
          </p:cNvPr>
          <p:cNvSpPr/>
          <p:nvPr/>
        </p:nvSpPr>
        <p:spPr>
          <a:xfrm>
            <a:off x="5956935" y="1527175"/>
            <a:ext cx="5087938" cy="13311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  <a:defRPr/>
            </a:pPr>
            <a:r>
              <a:rPr lang="es-CO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 </a:t>
            </a:r>
            <a:r>
              <a:rPr lang="es-MX" sz="1400" kern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promueve la articulación entre varias instituciones públicas, privadas, organizaciones sociales y gremiales a nivel municipal y departamental para constituir una red de apoyo, atención y servicios, con el fin de atender las solicitudes de los migrantes, retornados y sus familias en Colombia</a:t>
            </a:r>
            <a:r>
              <a:rPr lang="es-MX" sz="1400" b="1" kern="14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endParaRPr lang="es-CO" sz="14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B0FE1183-0293-4955-B4C1-D10E24A3698A}"/>
              </a:ext>
            </a:extLst>
          </p:cNvPr>
          <p:cNvSpPr txBox="1"/>
          <p:nvPr/>
        </p:nvSpPr>
        <p:spPr>
          <a:xfrm>
            <a:off x="6139498" y="1139825"/>
            <a:ext cx="4751387" cy="307975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Redes interinstitucionales de atención al migrante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8617789A-0FC9-4A1D-B2ED-8AE667C6D9D5}"/>
              </a:ext>
            </a:extLst>
          </p:cNvPr>
          <p:cNvSpPr txBox="1"/>
          <p:nvPr/>
        </p:nvSpPr>
        <p:spPr>
          <a:xfrm>
            <a:off x="6114098" y="3190875"/>
            <a:ext cx="4752975" cy="307975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1400" b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Actividades desarrolladas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07860DAF-59C7-4279-B72E-087869A06BEA}"/>
              </a:ext>
            </a:extLst>
          </p:cNvPr>
          <p:cNvSpPr/>
          <p:nvPr/>
        </p:nvSpPr>
        <p:spPr>
          <a:xfrm>
            <a:off x="5883910" y="3630613"/>
            <a:ext cx="5087938" cy="3032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Asistencia técnica permanente en el desarrollo de actividades para mejorar la operación de la red interinstitucional de atención al migrante.</a:t>
            </a:r>
          </a:p>
          <a:p>
            <a:pPr marL="285750" indent="-2857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Gestión con nuevas autoridades locales para la inclusión de los temas migratorios y de retorno en los planes de desarrollo territorial.</a:t>
            </a:r>
          </a:p>
          <a:p>
            <a:pPr marL="285750" indent="-2857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Reuniones de fortalecimiento de las redes</a:t>
            </a:r>
          </a:p>
          <a:p>
            <a:pPr marL="285750" indent="-2857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Realización de campañas para la prevención de la migración irregular</a:t>
            </a:r>
          </a:p>
          <a:p>
            <a:pPr marL="285750" indent="-285750" algn="just">
              <a:lnSpc>
                <a:spcPct val="115000"/>
              </a:lnSpc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es-CO" sz="14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Seguimiento a iniciativas productivas</a:t>
            </a:r>
          </a:p>
        </p:txBody>
      </p:sp>
    </p:spTree>
    <p:extLst>
      <p:ext uri="{BB962C8B-B14F-4D97-AF65-F5344CB8AC3E}">
        <p14:creationId xmlns:p14="http://schemas.microsoft.com/office/powerpoint/2010/main" val="1157803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Imagen 9">
            <a:extLst>
              <a:ext uri="{FF2B5EF4-FFF2-40B4-BE49-F238E27FC236}">
                <a16:creationId xmlns="" xmlns:a16="http://schemas.microsoft.com/office/drawing/2014/main" id="{6AC4CD95-3895-4721-972D-493061930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1557339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Imagen 10">
            <a:extLst>
              <a:ext uri="{FF2B5EF4-FFF2-40B4-BE49-F238E27FC236}">
                <a16:creationId xmlns="" xmlns:a16="http://schemas.microsoft.com/office/drawing/2014/main" id="{1F0A9CD4-4E71-44C8-8078-56AA8CA6D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1" y="1682751"/>
            <a:ext cx="102076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B1F89E5-976D-4EDD-A0CB-6334C2B5F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6576"/>
            <a:ext cx="12192000" cy="113336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="" xmlns:a16="http://schemas.microsoft.com/office/drawing/2014/main" id="{F1C88F41-435E-4B8A-A884-F849466EA1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3" y="-14145"/>
            <a:ext cx="12192000" cy="1133366"/>
          </a:xfrm>
          <a:prstGeom prst="rect">
            <a:avLst/>
          </a:prstGeom>
        </p:spPr>
      </p:pic>
      <p:sp>
        <p:nvSpPr>
          <p:cNvPr id="20" name="7 Rectángulo">
            <a:extLst>
              <a:ext uri="{FF2B5EF4-FFF2-40B4-BE49-F238E27FC236}">
                <a16:creationId xmlns="" xmlns:a16="http://schemas.microsoft.com/office/drawing/2014/main" id="{567E52FB-6167-4E7F-BFF5-496A1F6697F1}"/>
              </a:ext>
            </a:extLst>
          </p:cNvPr>
          <p:cNvSpPr/>
          <p:nvPr/>
        </p:nvSpPr>
        <p:spPr>
          <a:xfrm>
            <a:off x="0" y="-18093"/>
            <a:ext cx="11859768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Comisión Binacional para tratar el tema de los refugiados colombianos en el Ecuador</a:t>
            </a:r>
          </a:p>
        </p:txBody>
      </p:sp>
      <p:pic>
        <p:nvPicPr>
          <p:cNvPr id="14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ACD7A51D-19C0-43B2-A307-F9D2F212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" y="6305507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A86C01A-5032-4834-BFB9-A29B9F34E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261" y="6291010"/>
            <a:ext cx="2361507" cy="52594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EF30D53-27EE-4B14-8183-B07CE53EB4CE}"/>
              </a:ext>
            </a:extLst>
          </p:cNvPr>
          <p:cNvSpPr/>
          <p:nvPr/>
        </p:nvSpPr>
        <p:spPr>
          <a:xfrm>
            <a:off x="455675" y="1175860"/>
            <a:ext cx="11152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Creada en 2010 en el municipio de Ipiales, con el fin de estudiar y definir un plan para la atención integral de los refugiados colombianos en el Ecuador, incluyendo programas de retorno voluntario.</a:t>
            </a:r>
            <a:endParaRPr lang="es-CO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="" xmlns:a16="http://schemas.microsoft.com/office/drawing/2014/main" id="{3C936375-EDCE-4CDF-9048-70504DBF5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101563"/>
              </p:ext>
            </p:extLst>
          </p:nvPr>
        </p:nvGraphicFramePr>
        <p:xfrm>
          <a:off x="686578" y="1806895"/>
          <a:ext cx="108165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9005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395"/>
            <a:ext cx="12192000" cy="1133366"/>
          </a:xfrm>
          <a:prstGeom prst="rect">
            <a:avLst/>
          </a:prstGeom>
        </p:spPr>
      </p:pic>
      <p:sp>
        <p:nvSpPr>
          <p:cNvPr id="17411" name="9 CuadroTexto"/>
          <p:cNvSpPr txBox="1">
            <a:spLocks noChangeArrowheads="1"/>
          </p:cNvSpPr>
          <p:nvPr/>
        </p:nvSpPr>
        <p:spPr bwMode="auto">
          <a:xfrm>
            <a:off x="1543845" y="2605092"/>
            <a:ext cx="9104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80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Gracias </a:t>
            </a:r>
          </a:p>
        </p:txBody>
      </p:sp>
      <p:pic>
        <p:nvPicPr>
          <p:cNvPr id="6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032765"/>
            <a:ext cx="928963" cy="70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97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366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Nacional de Migraciones-Ley 1465 de 2011</a:t>
            </a:r>
          </a:p>
        </p:txBody>
      </p:sp>
      <p:pic>
        <p:nvPicPr>
          <p:cNvPr id="7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032765"/>
            <a:ext cx="856707" cy="65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999" y="5985723"/>
            <a:ext cx="2742033" cy="61069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A0A8510-5805-432B-95D9-D0B81964263D}"/>
              </a:ext>
            </a:extLst>
          </p:cNvPr>
          <p:cNvSpPr/>
          <p:nvPr/>
        </p:nvSpPr>
        <p:spPr>
          <a:xfrm>
            <a:off x="603504" y="1384578"/>
            <a:ext cx="10789920" cy="1200329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Conjunto armónico de instituciones, organizaciones de la sociedad civil, normas, procesos, planes y programas, desde el cual se deberá acompañar el diseño, ejecución, seguimiento y evaluación de la Política Migratoria con el propósito de elevar el nivel de calidad de vida de las comunidades colombianas en el exterior, considerando todos los aspectos de la emigración y la inmigración.</a:t>
            </a:r>
            <a:endParaRPr lang="es-CO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60D5583F-A769-4C3F-9E92-01CADB522906}"/>
              </a:ext>
            </a:extLst>
          </p:cNvPr>
          <p:cNvSpPr/>
          <p:nvPr/>
        </p:nvSpPr>
        <p:spPr>
          <a:xfrm>
            <a:off x="590495" y="2662231"/>
            <a:ext cx="108159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s-CO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 Sistema Nacional de Migraciones está compuesto por:</a:t>
            </a:r>
          </a:p>
          <a:p>
            <a:endParaRPr lang="es-CO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Comisión Nacional Intersectorial de Migraciones, como eje central.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Entidades estatales y gubernamentales, que no formen parte de la primera, pero cuyas funciones y objetivos tengan relación con los temas concernientes a la emigración y la inmigración en Colombia.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Comisiones Segundas del Senado y la Cámara de Representantes.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CO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Mesa Nacional de la Sociedad Civil para las Migraciones, que estará compuesta por: el sector privado, las organizaciones no gubernamentales, la academia y las organizaciones de colombianos en el exterior cuyos objetivos atiendan temas migratorios.</a:t>
            </a:r>
            <a:endParaRPr lang="es-CO" sz="1600" b="0" i="0" dirty="0"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60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Flecha cuádruple"/>
          <p:cNvSpPr/>
          <p:nvPr/>
        </p:nvSpPr>
        <p:spPr>
          <a:xfrm>
            <a:off x="695325" y="1628775"/>
            <a:ext cx="10440988" cy="4679950"/>
          </a:xfrm>
          <a:prstGeom prst="quadArrow">
            <a:avLst>
              <a:gd name="adj1" fmla="val 8825"/>
              <a:gd name="adj2" fmla="val 22500"/>
              <a:gd name="adj3" fmla="val 225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0" y="58863"/>
            <a:ext cx="12192000" cy="1125538"/>
          </a:xfrm>
          <a:prstGeom prst="rect">
            <a:avLst/>
          </a:prstGeom>
          <a:solidFill>
            <a:srgbClr val="2B1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CO" sz="300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  <a:p>
            <a:pPr>
              <a:defRPr/>
            </a:pPr>
            <a:r>
              <a:rPr lang="es-CO" sz="300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 </a:t>
            </a:r>
            <a:endParaRPr lang="es-ES" sz="300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68" name="8 Rectángulo"/>
          <p:cNvSpPr>
            <a:spLocks noChangeArrowheads="1"/>
          </p:cNvSpPr>
          <p:nvPr/>
        </p:nvSpPr>
        <p:spPr bwMode="auto">
          <a:xfrm>
            <a:off x="1095376" y="214314"/>
            <a:ext cx="9001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000" b="1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271" name="24 CuadroTexto"/>
          <p:cNvSpPr txBox="1">
            <a:spLocks noChangeArrowheads="1"/>
          </p:cNvSpPr>
          <p:nvPr/>
        </p:nvSpPr>
        <p:spPr bwMode="auto">
          <a:xfrm>
            <a:off x="695325" y="328509"/>
            <a:ext cx="10496552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500" dirty="0">
                <a:solidFill>
                  <a:srgbClr val="FFFFFF"/>
                </a:solidFill>
                <a:latin typeface="Segoe UI" pitchFamily="34" charset="0"/>
                <a:cs typeface="Segoe UI" pitchFamily="34" charset="0"/>
              </a:rPr>
              <a:t>Acompañamiento en el ciclo migratorio</a:t>
            </a:r>
          </a:p>
        </p:txBody>
      </p:sp>
      <p:graphicFrame>
        <p:nvGraphicFramePr>
          <p:cNvPr id="24" name="23 Diagrama"/>
          <p:cNvGraphicFramePr/>
          <p:nvPr/>
        </p:nvGraphicFramePr>
        <p:xfrm>
          <a:off x="2495550" y="1340768"/>
          <a:ext cx="684081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26 Rectángulo redondeado"/>
          <p:cNvSpPr/>
          <p:nvPr/>
        </p:nvSpPr>
        <p:spPr>
          <a:xfrm>
            <a:off x="766763" y="1412876"/>
            <a:ext cx="2089150" cy="7207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Plan de Retorno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Sistema de Servicios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Ferias de Servicios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8112125" y="1484313"/>
            <a:ext cx="3168650" cy="7921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Migración ordenada y Regulada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8832851" y="4652963"/>
            <a:ext cx="2303463" cy="10080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Plan Comunidad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Acompañamiento y asistencia de la oficina consular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911225" y="4581526"/>
            <a:ext cx="2089150" cy="10080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Plan Comunidad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Sistema de servicios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sz="1600" dirty="0">
                <a:solidFill>
                  <a:schemeClr val="tx1"/>
                </a:solidFill>
              </a:rPr>
              <a:t>Ferias de Servicios</a:t>
            </a:r>
          </a:p>
        </p:txBody>
      </p:sp>
      <p:pic>
        <p:nvPicPr>
          <p:cNvPr id="11277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1226" y="6208714"/>
            <a:ext cx="606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23 CuadroTexto"/>
          <p:cNvSpPr txBox="1">
            <a:spLocks noChangeArrowheads="1"/>
          </p:cNvSpPr>
          <p:nvPr/>
        </p:nvSpPr>
        <p:spPr bwMode="auto">
          <a:xfrm>
            <a:off x="1019462" y="3687416"/>
            <a:ext cx="9973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CO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charset="0"/>
              </a:rPr>
              <a:t>Integralidad del proceso migratorio</a:t>
            </a:r>
            <a:endParaRPr lang="es-E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9B23C9C1-8BF3-41A6-9041-29D9BDB0C1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55" y="6176021"/>
            <a:ext cx="2213874" cy="4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7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366"/>
          </a:xfrm>
          <a:prstGeom prst="rect">
            <a:avLst/>
          </a:prstGeom>
        </p:spPr>
      </p:pic>
      <p:pic>
        <p:nvPicPr>
          <p:cNvPr id="11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186697"/>
            <a:ext cx="774411" cy="5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96" y="6322385"/>
            <a:ext cx="2361507" cy="525947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="" xmlns:a16="http://schemas.microsoft.com/office/drawing/2014/main" id="{B0FFA642-ECE5-4925-A0B2-C0BA5FF9804A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Programa Colombia Nos Une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54B4589-1E76-435C-B20A-5A1087D0C88A}"/>
              </a:ext>
            </a:extLst>
          </p:cNvPr>
          <p:cNvSpPr/>
          <p:nvPr/>
        </p:nvSpPr>
        <p:spPr>
          <a:xfrm>
            <a:off x="426720" y="1159537"/>
            <a:ext cx="11338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CO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</a:t>
            </a:r>
          </a:p>
          <a:p>
            <a:pPr algn="just">
              <a:defRPr/>
            </a:pPr>
            <a:r>
              <a:rPr lang="es-ES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Atender y Vincular a los colombianos en el exterior y hacerlos sujetos de políticas públicas. Orientar y acompañar a los colombianos que retornan </a:t>
            </a:r>
          </a:p>
          <a:p>
            <a:pPr algn="just">
              <a:defRPr/>
            </a:pPr>
            <a:r>
              <a:rPr lang="es-ES" altLang="es-CO" dirty="0">
                <a:latin typeface="Segoe UI" panose="020B0502040204020203" pitchFamily="34" charset="0"/>
                <a:cs typeface="Segoe UI" panose="020B0502040204020203" pitchFamily="34" charset="0"/>
              </a:rPr>
              <a:t>al país.</a:t>
            </a:r>
          </a:p>
        </p:txBody>
      </p:sp>
      <p:graphicFrame>
        <p:nvGraphicFramePr>
          <p:cNvPr id="25" name="Diagrama 24">
            <a:extLst>
              <a:ext uri="{FF2B5EF4-FFF2-40B4-BE49-F238E27FC236}">
                <a16:creationId xmlns="" xmlns:a16="http://schemas.microsoft.com/office/drawing/2014/main" id="{A54A2AE9-1E6D-4AF1-B025-253084CD07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5021995"/>
              </p:ext>
            </p:extLst>
          </p:nvPr>
        </p:nvGraphicFramePr>
        <p:xfrm>
          <a:off x="1329153" y="2821012"/>
          <a:ext cx="9533693" cy="265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Flecha derecha 7">
            <a:extLst>
              <a:ext uri="{FF2B5EF4-FFF2-40B4-BE49-F238E27FC236}">
                <a16:creationId xmlns="" xmlns:a16="http://schemas.microsoft.com/office/drawing/2014/main" id="{9EAB41F0-EBD3-457C-B97C-F8B223DA3C4A}"/>
              </a:ext>
            </a:extLst>
          </p:cNvPr>
          <p:cNvSpPr/>
          <p:nvPr/>
        </p:nvSpPr>
        <p:spPr>
          <a:xfrm>
            <a:off x="1503107" y="5523801"/>
            <a:ext cx="9145016" cy="57606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Portal web COLOMBIA NOS UNE</a:t>
            </a:r>
          </a:p>
        </p:txBody>
      </p:sp>
      <p:sp>
        <p:nvSpPr>
          <p:cNvPr id="27" name="Flecha izquierda 11">
            <a:extLst>
              <a:ext uri="{FF2B5EF4-FFF2-40B4-BE49-F238E27FC236}">
                <a16:creationId xmlns="" xmlns:a16="http://schemas.microsoft.com/office/drawing/2014/main" id="{D1F980E5-7B8D-4A3D-9064-1C7EB17DD1D3}"/>
              </a:ext>
            </a:extLst>
          </p:cNvPr>
          <p:cNvSpPr/>
          <p:nvPr/>
        </p:nvSpPr>
        <p:spPr>
          <a:xfrm>
            <a:off x="1446180" y="5994814"/>
            <a:ext cx="9258870" cy="51139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http://www.colombianosune.com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763064F6-A4DF-4B56-9131-742D16B595EA}"/>
              </a:ext>
            </a:extLst>
          </p:cNvPr>
          <p:cNvSpPr txBox="1"/>
          <p:nvPr/>
        </p:nvSpPr>
        <p:spPr>
          <a:xfrm>
            <a:off x="923544" y="2229999"/>
            <a:ext cx="1038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Ejes de trabajo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586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366"/>
          </a:xfrm>
          <a:prstGeom prst="rect">
            <a:avLst/>
          </a:prstGeom>
        </p:spPr>
      </p:pic>
      <p:pic>
        <p:nvPicPr>
          <p:cNvPr id="11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186697"/>
            <a:ext cx="774411" cy="5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296" y="6322385"/>
            <a:ext cx="2361507" cy="525947"/>
          </a:xfrm>
          <a:prstGeom prst="rect">
            <a:avLst/>
          </a:prstGeom>
        </p:spPr>
      </p:pic>
      <p:sp>
        <p:nvSpPr>
          <p:cNvPr id="9" name="7 Rectángulo">
            <a:extLst>
              <a:ext uri="{FF2B5EF4-FFF2-40B4-BE49-F238E27FC236}">
                <a16:creationId xmlns="" xmlns:a16="http://schemas.microsoft.com/office/drawing/2014/main" id="{B0FFA642-ECE5-4925-A0B2-C0BA5FF9804A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 comunidad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A7D6582-B52E-4FEE-8695-1AFCBC2B5121}"/>
              </a:ext>
            </a:extLst>
          </p:cNvPr>
          <p:cNvSpPr/>
          <p:nvPr/>
        </p:nvSpPr>
        <p:spPr>
          <a:xfrm>
            <a:off x="545465" y="1257427"/>
            <a:ext cx="10814050" cy="109258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052E700-E76D-4D2D-9997-1670F9DA1971}"/>
              </a:ext>
            </a:extLst>
          </p:cNvPr>
          <p:cNvSpPr txBox="1"/>
          <p:nvPr/>
        </p:nvSpPr>
        <p:spPr>
          <a:xfrm>
            <a:off x="1069848" y="1456352"/>
            <a:ext cx="9994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Objetivo</a:t>
            </a:r>
            <a:r>
              <a:rPr lang="es-ES" b="1" dirty="0">
                <a:solidFill>
                  <a:srgbClr val="2B3C7B"/>
                </a:solidFill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: </a:t>
            </a:r>
            <a:r>
              <a:rPr lang="es-ES" dirty="0"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F</a:t>
            </a:r>
            <a:r>
              <a:rPr lang="es-CO" dirty="0" err="1">
                <a:latin typeface="Segoe UI" panose="020B0502040204020203" pitchFamily="34" charset="0"/>
                <a:cs typeface="Segoe UI" panose="020B0502040204020203" pitchFamily="34" charset="0"/>
              </a:rPr>
              <a:t>ortalecer</a:t>
            </a:r>
            <a:r>
              <a:rPr lang="es-CO" dirty="0">
                <a:latin typeface="Segoe UI" panose="020B0502040204020203" pitchFamily="34" charset="0"/>
                <a:cs typeface="Segoe UI" panose="020B0502040204020203" pitchFamily="34" charset="0"/>
              </a:rPr>
              <a:t> la comunidad colombiana en el exterior, promoviendo equipos de trabajo que consoliden la confianza y el desarrollo de proyectos entre nuestros migrantes.</a:t>
            </a: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="" xmlns:a16="http://schemas.microsoft.com/office/drawing/2014/main" id="{2B064B3F-6892-467A-89C3-B55DF9F07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0267106"/>
              </p:ext>
            </p:extLst>
          </p:nvPr>
        </p:nvGraphicFramePr>
        <p:xfrm>
          <a:off x="1298449" y="2770632"/>
          <a:ext cx="9390887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6631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72 Elipse">
            <a:extLst>
              <a:ext uri="{FF2B5EF4-FFF2-40B4-BE49-F238E27FC236}">
                <a16:creationId xmlns="" xmlns:a16="http://schemas.microsoft.com/office/drawing/2014/main" id="{C3EC0329-E0F9-4359-B9A1-7FED0ED55586}"/>
              </a:ext>
            </a:extLst>
          </p:cNvPr>
          <p:cNvSpPr/>
          <p:nvPr/>
        </p:nvSpPr>
        <p:spPr>
          <a:xfrm>
            <a:off x="4008439" y="6381750"/>
            <a:ext cx="142875" cy="714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0243" name="9 Rectángulo">
            <a:extLst>
              <a:ext uri="{FF2B5EF4-FFF2-40B4-BE49-F238E27FC236}">
                <a16:creationId xmlns="" xmlns:a16="http://schemas.microsoft.com/office/drawing/2014/main" id="{0478AED8-9B02-47DC-91AB-3E661246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6589" y="371475"/>
            <a:ext cx="3286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Comunidad </a:t>
            </a:r>
            <a:endParaRPr lang="es-ES" altLang="es-CO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4" name="Imagen 8">
            <a:extLst>
              <a:ext uri="{FF2B5EF4-FFF2-40B4-BE49-F238E27FC236}">
                <a16:creationId xmlns="" xmlns:a16="http://schemas.microsoft.com/office/drawing/2014/main" id="{73DF01A0-C664-4A8A-AC87-1ADF01E4A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9"/>
          <a:stretch>
            <a:fillRect/>
          </a:stretch>
        </p:blipFill>
        <p:spPr bwMode="auto">
          <a:xfrm>
            <a:off x="693737" y="0"/>
            <a:ext cx="1658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ángulo 2">
            <a:extLst>
              <a:ext uri="{FF2B5EF4-FFF2-40B4-BE49-F238E27FC236}">
                <a16:creationId xmlns="" xmlns:a16="http://schemas.microsoft.com/office/drawing/2014/main" id="{1118EF36-5DF1-4C9D-B66A-3F1602A34AF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30982" y="4731544"/>
            <a:ext cx="3548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Comunidad</a:t>
            </a:r>
            <a:endParaRPr lang="es-ES" altLang="es-CO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6" name="Imagen 1">
            <a:extLst>
              <a:ext uri="{FF2B5EF4-FFF2-40B4-BE49-F238E27FC236}">
                <a16:creationId xmlns="" xmlns:a16="http://schemas.microsoft.com/office/drawing/2014/main" id="{47B81A44-B573-4C6B-9F71-01CB6C78D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680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33366"/>
          </a:xfrm>
          <a:prstGeom prst="rect">
            <a:avLst/>
          </a:prstGeom>
        </p:spPr>
      </p:pic>
      <p:pic>
        <p:nvPicPr>
          <p:cNvPr id="11" name="Picture 2" descr="d:\c-dchacon\Mis documentos\Diego Chacón\ColombiaNosUne\Colombia Nos Une -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3" y="6186697"/>
            <a:ext cx="774411" cy="58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7 Rectángulo">
            <a:extLst>
              <a:ext uri="{FF2B5EF4-FFF2-40B4-BE49-F238E27FC236}">
                <a16:creationId xmlns="" xmlns:a16="http://schemas.microsoft.com/office/drawing/2014/main" id="{B0FFA642-ECE5-4925-A0B2-C0BA5FF9804A}"/>
              </a:ext>
            </a:extLst>
          </p:cNvPr>
          <p:cNvSpPr/>
          <p:nvPr/>
        </p:nvSpPr>
        <p:spPr>
          <a:xfrm>
            <a:off x="0" y="251212"/>
            <a:ext cx="11859768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CO" sz="35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Sistema de servicios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A7D6582-B52E-4FEE-8695-1AFCBC2B5121}"/>
              </a:ext>
            </a:extLst>
          </p:cNvPr>
          <p:cNvSpPr/>
          <p:nvPr/>
        </p:nvSpPr>
        <p:spPr>
          <a:xfrm>
            <a:off x="147584" y="1257427"/>
            <a:ext cx="11794479" cy="9375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4052E700-E76D-4D2D-9997-1670F9DA1971}"/>
              </a:ext>
            </a:extLst>
          </p:cNvPr>
          <p:cNvSpPr txBox="1"/>
          <p:nvPr/>
        </p:nvSpPr>
        <p:spPr>
          <a:xfrm>
            <a:off x="772414" y="1344130"/>
            <a:ext cx="103601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Objetivo: </a:t>
            </a:r>
            <a:r>
              <a:rPr lang="es-ES" dirty="0"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Ofrecer</a:t>
            </a:r>
            <a:r>
              <a:rPr lang="es-ES" b="1" dirty="0">
                <a:latin typeface="Segoe UI" panose="020B0502040204020203" pitchFamily="34" charset="0"/>
                <a:ea typeface="Calibri" pitchFamily="34" charset="0"/>
                <a:cs typeface="Segoe UI" panose="020B0502040204020203" pitchFamily="34" charset="0"/>
              </a:rPr>
              <a:t> </a:t>
            </a:r>
            <a:r>
              <a:rPr lang="es-CO" dirty="0">
                <a:latin typeface="Segoe UI" panose="020B0502040204020203" pitchFamily="34" charset="0"/>
                <a:cs typeface="Segoe UI" panose="020B0502040204020203" pitchFamily="34" charset="0"/>
              </a:rPr>
              <a:t>servicios que contribuyan a elevar la calidad de vida de los colombianos en el exterior y sus familias en Colombia, en materia de educación, pensión, salud, ahorro, crédito, emprendimiento</a:t>
            </a:r>
          </a:p>
        </p:txBody>
      </p:sp>
      <p:pic>
        <p:nvPicPr>
          <p:cNvPr id="10" name="Imagen 8">
            <a:extLst>
              <a:ext uri="{FF2B5EF4-FFF2-40B4-BE49-F238E27FC236}">
                <a16:creationId xmlns="" xmlns:a16="http://schemas.microsoft.com/office/drawing/2014/main" id="{5B3BC3E0-211E-41E5-9D6B-5253FCE24C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4" y="2354164"/>
            <a:ext cx="1162081" cy="441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">
            <a:extLst>
              <a:ext uri="{FF2B5EF4-FFF2-40B4-BE49-F238E27FC236}">
                <a16:creationId xmlns="" xmlns:a16="http://schemas.microsoft.com/office/drawing/2014/main" id="{50D8B7FF-E470-4959-9E2B-2AC1CA0DCE4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155210" y="4671962"/>
            <a:ext cx="3736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de Servicios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3EFA8F7-E298-4CF6-A9BA-FDBF7AACDA13}"/>
              </a:ext>
            </a:extLst>
          </p:cNvPr>
          <p:cNvSpPr/>
          <p:nvPr/>
        </p:nvSpPr>
        <p:spPr>
          <a:xfrm>
            <a:off x="1471528" y="2580834"/>
            <a:ext cx="2825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" altLang="es-CO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Ferias de servicios: </a:t>
            </a:r>
            <a:r>
              <a:rPr lang="es-ES" alt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Dar a conocer a los colombianos residentes en el exterior la oferta de servicios dispuesta por el Gobierno colombiano para su beneficio, en temas como: salud, educación, adquisición de vivienda, pensión, servicios financieros, prevención exequial,  trámites consulares, entre otros.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="" xmlns:a16="http://schemas.microsoft.com/office/drawing/2014/main" id="{37234B4D-31DA-4921-94CA-635B74485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59104"/>
              </p:ext>
            </p:extLst>
          </p:nvPr>
        </p:nvGraphicFramePr>
        <p:xfrm>
          <a:off x="4617718" y="2454747"/>
          <a:ext cx="7324346" cy="39041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93076">
                  <a:extLst>
                    <a:ext uri="{9D8B030D-6E8A-4147-A177-3AD203B41FA5}">
                      <a16:colId xmlns="" xmlns:a16="http://schemas.microsoft.com/office/drawing/2014/main" val="378941254"/>
                    </a:ext>
                  </a:extLst>
                </a:gridCol>
                <a:gridCol w="2130022">
                  <a:extLst>
                    <a:ext uri="{9D8B030D-6E8A-4147-A177-3AD203B41FA5}">
                      <a16:colId xmlns="" xmlns:a16="http://schemas.microsoft.com/office/drawing/2014/main" val="546973362"/>
                    </a:ext>
                  </a:extLst>
                </a:gridCol>
                <a:gridCol w="1760450">
                  <a:extLst>
                    <a:ext uri="{9D8B030D-6E8A-4147-A177-3AD203B41FA5}">
                      <a16:colId xmlns="" xmlns:a16="http://schemas.microsoft.com/office/drawing/2014/main" val="1768511569"/>
                    </a:ext>
                  </a:extLst>
                </a:gridCol>
                <a:gridCol w="1336642">
                  <a:extLst>
                    <a:ext uri="{9D8B030D-6E8A-4147-A177-3AD203B41FA5}">
                      <a16:colId xmlns="" xmlns:a16="http://schemas.microsoft.com/office/drawing/2014/main" val="1898670087"/>
                    </a:ext>
                  </a:extLst>
                </a:gridCol>
                <a:gridCol w="804156">
                  <a:extLst>
                    <a:ext uri="{9D8B030D-6E8A-4147-A177-3AD203B41FA5}">
                      <a16:colId xmlns="" xmlns:a16="http://schemas.microsoft.com/office/drawing/2014/main" val="2579051580"/>
                    </a:ext>
                  </a:extLst>
                </a:gridCol>
              </a:tblGrid>
              <a:tr h="282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Años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Feria 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Entidades Colombianas participantes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Entidades locales participantes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Asistentes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extLst>
                  <a:ext uri="{0D108BD9-81ED-4DB2-BD59-A6C34878D82A}">
                    <a16:rowId xmlns="" xmlns:a16="http://schemas.microsoft.com/office/drawing/2014/main" val="2048297532"/>
                  </a:ext>
                </a:extLst>
              </a:tr>
              <a:tr h="142834"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2012-2018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Nueva York 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 rowSpan="14">
                  <a:txBody>
                    <a:bodyPr/>
                    <a:lstStyle/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558</a:t>
                      </a:r>
                    </a:p>
                    <a:p>
                      <a:pPr algn="ctr" rtl="0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 rowSpan="14"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tc rowSpan="1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106.930</a:t>
                      </a:r>
                    </a:p>
                  </a:txBody>
                  <a:tcPr marL="4244" marR="4244" marT="4244" marB="0" anchor="ctr"/>
                </a:tc>
                <a:extLst>
                  <a:ext uri="{0D108BD9-81ED-4DB2-BD59-A6C34878D82A}">
                    <a16:rowId xmlns="" xmlns:a16="http://schemas.microsoft.com/office/drawing/2014/main" val="1919147258"/>
                  </a:ext>
                </a:extLst>
              </a:tr>
              <a:tr h="142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Miami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Madrid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4" marR="4244" marT="4244" marB="0" anchor="ctr"/>
                </a:tc>
                <a:extLst>
                  <a:ext uri="{0D108BD9-81ED-4DB2-BD59-A6C34878D82A}">
                    <a16:rowId xmlns="" xmlns:a16="http://schemas.microsoft.com/office/drawing/2014/main" val="3653658656"/>
                  </a:ext>
                </a:extLst>
              </a:tr>
              <a:tr h="1428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Quito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4" marR="4244" marT="4244" marB="0" anchor="ctr"/>
                </a:tc>
                <a:extLst>
                  <a:ext uri="{0D108BD9-81ED-4DB2-BD59-A6C34878D82A}">
                    <a16:rowId xmlns="" xmlns:a16="http://schemas.microsoft.com/office/drawing/2014/main" val="787162736"/>
                  </a:ext>
                </a:extLst>
              </a:tr>
              <a:tr h="85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Panamá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4" marR="4244" marT="4244" marB="0" anchor="ctr"/>
                </a:tc>
                <a:extLst>
                  <a:ext uri="{0D108BD9-81ED-4DB2-BD59-A6C34878D82A}">
                    <a16:rowId xmlns="" xmlns:a16="http://schemas.microsoft.com/office/drawing/2014/main" val="2929765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Montreal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5482439"/>
                  </a:ext>
                </a:extLst>
              </a:tr>
              <a:tr h="343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Quito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44" marR="4244" marT="4244" marB="0" anchor="ctr"/>
                </a:tc>
                <a:extLst>
                  <a:ext uri="{0D108BD9-81ED-4DB2-BD59-A6C34878D82A}">
                    <a16:rowId xmlns="" xmlns:a16="http://schemas.microsoft.com/office/drawing/2014/main" val="3092598700"/>
                  </a:ext>
                </a:extLst>
              </a:tr>
              <a:tr h="13750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Santiago de Chile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775256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Buenos Aires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3157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Barcelona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100113"/>
                  </a:ext>
                </a:extLst>
              </a:tr>
              <a:tr h="42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Montreal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2028748"/>
                  </a:ext>
                </a:extLst>
              </a:tr>
              <a:tr h="12891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Toronto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67957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Antofagasta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64881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Londres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103644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Ciudad de México</a:t>
                      </a:r>
                    </a:p>
                  </a:txBody>
                  <a:tcPr marL="4244" marR="4244" marT="4244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62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0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>
            <a:extLst>
              <a:ext uri="{FF2B5EF4-FFF2-40B4-BE49-F238E27FC236}">
                <a16:creationId xmlns="" xmlns:a16="http://schemas.microsoft.com/office/drawing/2014/main" id="{A9388646-D7B1-461B-8C63-3218F6030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2565400"/>
            <a:ext cx="287972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1800" noProof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“Ningún país por sí solo, ninguna región por sí sola, va a poder ser exitoso o exitosa en esta lucha contra el crimen organizado, contra el narcotráfico, si no hay un trabajo mancomunado, unido.”</a:t>
            </a:r>
            <a:endParaRPr lang="es-CO" altLang="es-CO" sz="1400" b="1" noProof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91" name="5 Rectángulo">
            <a:extLst>
              <a:ext uri="{FF2B5EF4-FFF2-40B4-BE49-F238E27FC236}">
                <a16:creationId xmlns="" xmlns:a16="http://schemas.microsoft.com/office/drawing/2014/main" id="{6B76F4EA-46D4-4020-8EBE-CA5C02232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88914"/>
            <a:ext cx="5492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O" sz="4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DE SERVICIOS</a:t>
            </a:r>
          </a:p>
        </p:txBody>
      </p:sp>
      <p:pic>
        <p:nvPicPr>
          <p:cNvPr id="12292" name="Picture 2" descr="d:\c-dchacon\Mis documentos\Diego Chacón\ColombiaNosUne\Colombia Nos Une - Logo.jpg">
            <a:extLst>
              <a:ext uri="{FF2B5EF4-FFF2-40B4-BE49-F238E27FC236}">
                <a16:creationId xmlns="" xmlns:a16="http://schemas.microsoft.com/office/drawing/2014/main" id="{9427EF0F-CCC2-4499-AF92-D9E03DAB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6" y="6208714"/>
            <a:ext cx="606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n 8">
            <a:extLst>
              <a:ext uri="{FF2B5EF4-FFF2-40B4-BE49-F238E27FC236}">
                <a16:creationId xmlns="" xmlns:a16="http://schemas.microsoft.com/office/drawing/2014/main" id="{518B5DAF-0239-4752-AE7A-0D6F06807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80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CuadroTexto 1">
            <a:extLst>
              <a:ext uri="{FF2B5EF4-FFF2-40B4-BE49-F238E27FC236}">
                <a16:creationId xmlns="" xmlns:a16="http://schemas.microsoft.com/office/drawing/2014/main" id="{AF0F935C-93BE-46EA-A9C4-F8FD9FC06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032" y="5460172"/>
            <a:ext cx="99466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391160">
              <a:lnSpc>
                <a:spcPct val="90000"/>
              </a:lnSpc>
              <a:spcBef>
                <a:spcPts val="1000"/>
              </a:spcBef>
              <a:buNone/>
              <a:tabLst>
                <a:tab pos="900430" algn="l"/>
              </a:tabLst>
              <a:defRPr/>
            </a:pPr>
            <a:r>
              <a:rPr lang="es-CO" altLang="es-CO" sz="1600" b="1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Semana Binacional de la Salud.</a:t>
            </a:r>
            <a:r>
              <a:rPr lang="es-CO" altLang="es-CO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O" alt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Es una estrategia creada por la Iniciativa de Salud para las Américas de la Universidad de California, la cual tiene como objetivo brindar servicios de salud a las poblaciones migrantes que se encuentran en los Estados Unidos y Canadá, con la participación de países como México, Guatemala, Honduras, Colombia, Ecuador, Perú y Bolivia. Desde el año 2014 hasta la fecha han sido beneficiados más de 63.000 colombianos.</a:t>
            </a:r>
          </a:p>
        </p:txBody>
      </p:sp>
      <p:sp>
        <p:nvSpPr>
          <p:cNvPr id="14344" name="Marcador de contenido 5">
            <a:extLst>
              <a:ext uri="{FF2B5EF4-FFF2-40B4-BE49-F238E27FC236}">
                <a16:creationId xmlns="" xmlns:a16="http://schemas.microsoft.com/office/drawing/2014/main" id="{0D31D5F8-C234-4F87-98D3-2337E194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841" y="3437542"/>
            <a:ext cx="9802989" cy="774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s-ES" altLang="es-CO" sz="1600" b="1" dirty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 Vuelve.</a:t>
            </a:r>
            <a:r>
              <a:rPr lang="es-ES" altLang="es-CO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Repatriación de connacionales fallecidos en el exterior. Vinculación de empresas especializadas en planes de previsión exequial. </a:t>
            </a:r>
            <a:endParaRPr lang="es-CO" altLang="es-CO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D2705FC-8922-418E-BD9F-9E90145FFB64}"/>
              </a:ext>
            </a:extLst>
          </p:cNvPr>
          <p:cNvSpPr/>
          <p:nvPr/>
        </p:nvSpPr>
        <p:spPr>
          <a:xfrm flipV="1">
            <a:off x="1969358" y="864175"/>
            <a:ext cx="9977249" cy="1381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F18ED3BC-E329-4B83-98BB-67F8CD2BA6FF}"/>
              </a:ext>
            </a:extLst>
          </p:cNvPr>
          <p:cNvSpPr/>
          <p:nvPr/>
        </p:nvSpPr>
        <p:spPr>
          <a:xfrm>
            <a:off x="1999456" y="2026936"/>
            <a:ext cx="9977249" cy="134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507A0EEB-D208-4ED9-8336-1D437785A739}"/>
              </a:ext>
            </a:extLst>
          </p:cNvPr>
          <p:cNvSpPr/>
          <p:nvPr/>
        </p:nvSpPr>
        <p:spPr>
          <a:xfrm>
            <a:off x="2024841" y="3118795"/>
            <a:ext cx="9989566" cy="136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1E3FAA60-2E41-4174-AA55-DD1E353E52CD}"/>
              </a:ext>
            </a:extLst>
          </p:cNvPr>
          <p:cNvSpPr txBox="1"/>
          <p:nvPr/>
        </p:nvSpPr>
        <p:spPr>
          <a:xfrm>
            <a:off x="2075817" y="-78062"/>
            <a:ext cx="97520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altLang="es-CO" sz="1600" b="1" dirty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Fondo Nacional del Ahorro</a:t>
            </a:r>
            <a:r>
              <a:rPr lang="es-CO" altLang="es-CO" sz="1600" dirty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s-CO" altLang="es-CO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frece la posibilidad a todos los colombianos residentes en el exterior (58 países) de afiliarse al producto de ahorro voluntario contractual y solicitar de crédito en Colombia para adquirir vivienda propia sin importar el estatus migratorio. Afiliados 3.206 connacionales. </a:t>
            </a:r>
            <a:endParaRPr lang="es-CO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01" name="CuadroTexto 5">
            <a:extLst>
              <a:ext uri="{FF2B5EF4-FFF2-40B4-BE49-F238E27FC236}">
                <a16:creationId xmlns="" xmlns:a16="http://schemas.microsoft.com/office/drawing/2014/main" id="{6EE2C28A-7279-426F-8C8A-7764AD7B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378" y="1163323"/>
            <a:ext cx="97801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altLang="es-CO" sz="16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Colpensiones.</a:t>
            </a:r>
            <a:r>
              <a:rPr lang="es-ES" alt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 O</a:t>
            </a:r>
            <a:r>
              <a:rPr lang="es-CO" alt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frece la posibilidad a todos los colombianos residentes en el exterior de afiliarse y realizar aportes o continuar con los aportes que en algún momento efectuaron en Colombia a la seguridad social. Afiliados 16.280 connacionales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1BE85478-FC3A-4633-B164-E1E8A94251E6}"/>
              </a:ext>
            </a:extLst>
          </p:cNvPr>
          <p:cNvSpPr/>
          <p:nvPr/>
        </p:nvSpPr>
        <p:spPr>
          <a:xfrm>
            <a:off x="1997043" y="2291686"/>
            <a:ext cx="973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1160" lvl="0" algn="just">
              <a:spcAft>
                <a:spcPts val="0"/>
              </a:spcAft>
              <a:tabLst>
                <a:tab pos="900430" algn="l"/>
              </a:tabLst>
            </a:pPr>
            <a:r>
              <a:rPr lang="es-CO" sz="1600" b="1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Alianzas Educativas: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 El Ministerio de Relaciones Exteriores ha suscrito convenios con las Universidades EAN y UNAD para ofrecer posibilidades de formación académica de forma virtual y presencial </a:t>
            </a:r>
            <a:r>
              <a:rPr lang="es-ES" alt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para estudios de pregrado, posgrado y cursos de idiomas con esta institución.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ED8F9D33-6E56-4B8D-B6E3-D6D5840C3B38}"/>
              </a:ext>
            </a:extLst>
          </p:cNvPr>
          <p:cNvSpPr/>
          <p:nvPr/>
        </p:nvSpPr>
        <p:spPr>
          <a:xfrm>
            <a:off x="2006378" y="4059348"/>
            <a:ext cx="9989566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057961A1-6209-476F-835E-7714677B174C}"/>
              </a:ext>
            </a:extLst>
          </p:cNvPr>
          <p:cNvSpPr/>
          <p:nvPr/>
        </p:nvSpPr>
        <p:spPr>
          <a:xfrm>
            <a:off x="2044065" y="4387367"/>
            <a:ext cx="981551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1160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900430" algn="l"/>
              </a:tabLst>
              <a:defRPr/>
            </a:pPr>
            <a:r>
              <a:rPr lang="es-CO" sz="1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SENA – Cursos Virtuales. 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Los colombianos en cualquier parte del mundo podrán recibir capacitación en distintas áreas por medio de la página web del SENA: 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www.senavirtual.edu.co</a:t>
            </a:r>
            <a:r>
              <a:rPr lang="es-CO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17" name="CuadroTexto 1">
            <a:extLst>
              <a:ext uri="{FF2B5EF4-FFF2-40B4-BE49-F238E27FC236}">
                <a16:creationId xmlns="" xmlns:a16="http://schemas.microsoft.com/office/drawing/2014/main" id="{A56BEDEB-ADBA-4952-A5AF-6DE975DE27E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325808" y="3376512"/>
            <a:ext cx="620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Sistema de Servicios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A2CEB79B-67F5-4549-B04B-E24A6A54D050}"/>
              </a:ext>
            </a:extLst>
          </p:cNvPr>
          <p:cNvSpPr/>
          <p:nvPr/>
        </p:nvSpPr>
        <p:spPr>
          <a:xfrm>
            <a:off x="2006378" y="5079712"/>
            <a:ext cx="9989566" cy="136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5446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11369</TotalTime>
  <Words>2777</Words>
  <Application>Microsoft Office PowerPoint</Application>
  <PresentationFormat>Custom</PresentationFormat>
  <Paragraphs>331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Felipe Chacon Villalba</dc:creator>
  <cp:lastModifiedBy>%username%</cp:lastModifiedBy>
  <cp:revision>676</cp:revision>
  <cp:lastPrinted>2018-04-03T13:35:23Z</cp:lastPrinted>
  <dcterms:created xsi:type="dcterms:W3CDTF">2014-11-05T13:48:36Z</dcterms:created>
  <dcterms:modified xsi:type="dcterms:W3CDTF">2018-04-03T22:30:20Z</dcterms:modified>
</cp:coreProperties>
</file>