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4"/>
  </p:sldMasterIdLst>
  <p:notesMasterIdLst>
    <p:notesMasterId r:id="rId14"/>
  </p:notesMasterIdLst>
  <p:sldIdLst>
    <p:sldId id="256" r:id="rId5"/>
    <p:sldId id="263" r:id="rId6"/>
    <p:sldId id="291" r:id="rId7"/>
    <p:sldId id="292" r:id="rId8"/>
    <p:sldId id="293" r:id="rId9"/>
    <p:sldId id="294" r:id="rId10"/>
    <p:sldId id="295" r:id="rId11"/>
    <p:sldId id="296" r:id="rId12"/>
    <p:sldId id="280" r:id="rId13"/>
  </p:sldIdLst>
  <p:sldSz cx="9144000" cy="5143500" type="screen16x9"/>
  <p:notesSz cx="7315200" cy="9601200"/>
  <p:embeddedFontLst>
    <p:embeddedFont>
      <p:font typeface="Quattrocento Sans" panose="020B0604020202020204" charset="0"/>
      <p:bold r:id="rId15"/>
      <p:italic r:id="rId16"/>
      <p:boldItalic r:id="rId17"/>
    </p:embeddedFont>
    <p:embeddedFont>
      <p:font typeface="Lora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4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A2508D-4A6D-4E6B-8335-D9D5FEB9BC07}">
  <a:tblStyle styleId="{15A2508D-4A6D-4E6B-8335-D9D5FEB9BC0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6"/>
    <p:restoredTop sz="94762"/>
  </p:normalViewPr>
  <p:slideViewPr>
    <p:cSldViewPr snapToGrid="0" snapToObjects="1">
      <p:cViewPr varScale="1">
        <p:scale>
          <a:sx n="86" d="100"/>
          <a:sy n="86" d="100"/>
        </p:scale>
        <p:origin x="3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2T12:45:01.848" idx="2">
    <p:pos x="3778" y="2517"/>
    <p:text>I unhighlighted some of the spaces between the words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18756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921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f391192_0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294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f391192_0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886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f391192_0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3742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5ed75ccf_02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0735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6025" y="3676512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1117950" y="339300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381250" y="1618700"/>
            <a:ext cx="3425400" cy="323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◉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5012916" y="1618700"/>
            <a:ext cx="3425400" cy="323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◉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cxnSp>
        <p:nvCxnSpPr>
          <p:cNvPr id="37" name="Google Shape;37;p6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38;p6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" name="Google Shape;39;p6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381250" y="937117"/>
            <a:ext cx="68097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7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ctrTitle"/>
          </p:nvPr>
        </p:nvSpPr>
        <p:spPr>
          <a:xfrm>
            <a:off x="804711" y="132053"/>
            <a:ext cx="3915996" cy="32716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400" b="0" dirty="0"/>
              <a:t>Protecting People: </a:t>
            </a:r>
            <a:br>
              <a:rPr lang="en-US" sz="2400" b="0" dirty="0"/>
            </a:br>
            <a:r>
              <a:rPr lang="en-US" sz="2400" b="0" dirty="0"/>
              <a:t>Youth, Gender and Peacebuilding</a:t>
            </a:r>
            <a:r>
              <a:rPr lang="en-US" sz="1600" b="0" dirty="0"/>
              <a:t/>
            </a:r>
            <a:br>
              <a:rPr lang="en-US" sz="1600" b="0" dirty="0"/>
            </a:br>
            <a:r>
              <a:rPr lang="en-US" sz="1600" b="0" dirty="0"/>
              <a:t/>
            </a:r>
            <a:br>
              <a:rPr lang="en-US" sz="1600" b="0" dirty="0"/>
            </a:br>
            <a:r>
              <a:rPr lang="en-US" sz="1600" b="0" dirty="0"/>
              <a:t/>
            </a:r>
            <a:br>
              <a:rPr lang="en-US" sz="1600" b="0" dirty="0"/>
            </a:br>
            <a:r>
              <a:rPr lang="en-US" sz="1200" b="0" dirty="0"/>
              <a:t>Inter-American Committee </a:t>
            </a:r>
            <a:br>
              <a:rPr lang="en-US" sz="1200" b="0" dirty="0"/>
            </a:br>
            <a:r>
              <a:rPr lang="en-US" sz="1200" b="0" dirty="0"/>
              <a:t>Against Terrorism (CICTE)</a:t>
            </a:r>
            <a:br>
              <a:rPr lang="en-US" sz="1200" b="0" dirty="0"/>
            </a:br>
            <a:r>
              <a:rPr lang="en-US" sz="1200" b="0" dirty="0"/>
              <a:t>Washington, DC, May 23, 2019</a:t>
            </a:r>
            <a:r>
              <a:rPr lang="en-US" sz="1600" b="0" dirty="0"/>
              <a:t/>
            </a:r>
            <a:br>
              <a:rPr lang="en-US" sz="1600" b="0" dirty="0"/>
            </a:br>
            <a:r>
              <a:rPr lang="en-US" sz="1600" b="0" dirty="0"/>
              <a:t> </a:t>
            </a:r>
            <a:br>
              <a:rPr lang="en-US" sz="1600" b="0" dirty="0"/>
            </a:br>
            <a:endParaRPr lang="en-US" sz="1600" b="0" dirty="0"/>
          </a:p>
        </p:txBody>
      </p:sp>
      <p:grpSp>
        <p:nvGrpSpPr>
          <p:cNvPr id="72" name="Google Shape;72;p12"/>
          <p:cNvGrpSpPr/>
          <p:nvPr/>
        </p:nvGrpSpPr>
        <p:grpSpPr>
          <a:xfrm>
            <a:off x="1299165" y="3511424"/>
            <a:ext cx="215966" cy="342399"/>
            <a:chOff x="6718575" y="2318625"/>
            <a:chExt cx="256950" cy="407375"/>
          </a:xfrm>
        </p:grpSpPr>
        <p:sp>
          <p:nvSpPr>
            <p:cNvPr id="73" name="Google Shape;73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DDB0E3-9993-B340-BF60-8AA9BA3E6BA5}"/>
              </a:ext>
            </a:extLst>
          </p:cNvPr>
          <p:cNvSpPr txBox="1"/>
          <p:nvPr/>
        </p:nvSpPr>
        <p:spPr>
          <a:xfrm>
            <a:off x="1943100" y="3992336"/>
            <a:ext cx="5249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ora"/>
              </a:rPr>
              <a:t>Jacqueline O’Neill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latin typeface="Lora"/>
                <a:sym typeface="Lora"/>
              </a:rPr>
              <a:t>Canada Institute, Woodrow Wilson Center</a:t>
            </a:r>
            <a:br>
              <a:rPr lang="en-US" sz="1600" dirty="0">
                <a:latin typeface="Lora"/>
                <a:sym typeface="Lora"/>
              </a:rPr>
            </a:br>
            <a:r>
              <a:rPr lang="en-US" dirty="0">
                <a:latin typeface="Lora"/>
                <a:sym typeface="Lora"/>
              </a:rPr>
              <a:t>@</a:t>
            </a:r>
            <a:r>
              <a:rPr lang="en-US" dirty="0" err="1">
                <a:latin typeface="Lora"/>
                <a:sym typeface="Lora"/>
              </a:rPr>
              <a:t>Jacqui_ONeill</a:t>
            </a:r>
            <a:r>
              <a:rPr lang="en-US" dirty="0">
                <a:latin typeface="Lora"/>
                <a:sym typeface="Lora"/>
              </a:rPr>
              <a:t/>
            </a:r>
            <a:br>
              <a:rPr lang="en-US" dirty="0">
                <a:latin typeface="Lora"/>
                <a:sym typeface="Lora"/>
              </a:rPr>
            </a:br>
            <a:r>
              <a:rPr lang="en-US" dirty="0" err="1">
                <a:latin typeface="Lora"/>
                <a:sym typeface="Lora"/>
              </a:rPr>
              <a:t>Jacqueline.oneill@wilsoncenter.org</a:t>
            </a:r>
            <a:endParaRPr lang="en-US" sz="1600" dirty="0">
              <a:latin typeface="Lora"/>
              <a:sym typeface="Lor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4FD3A9-C92B-034B-8B9A-8E64EA3C9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092" y="4527548"/>
            <a:ext cx="179616" cy="179616"/>
          </a:xfrm>
          <a:prstGeom prst="rect">
            <a:avLst/>
          </a:prstGeom>
        </p:spPr>
      </p:pic>
      <p:sp>
        <p:nvSpPr>
          <p:cNvPr id="15" name="Google Shape;71;p12">
            <a:extLst>
              <a:ext uri="{FF2B5EF4-FFF2-40B4-BE49-F238E27FC236}">
                <a16:creationId xmlns:a16="http://schemas.microsoft.com/office/drawing/2014/main" xmlns="" id="{05028FEC-FB52-F642-9229-3DDECFBAD363}"/>
              </a:ext>
            </a:extLst>
          </p:cNvPr>
          <p:cNvSpPr txBox="1">
            <a:spLocks/>
          </p:cNvSpPr>
          <p:nvPr/>
        </p:nvSpPr>
        <p:spPr>
          <a:xfrm>
            <a:off x="4992916" y="210915"/>
            <a:ext cx="4427291" cy="272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s-ES" sz="2400" b="0" dirty="0"/>
              <a:t>Protección de las Personas: </a:t>
            </a:r>
            <a:br>
              <a:rPr lang="es-ES" sz="2400" b="0" dirty="0"/>
            </a:br>
            <a:r>
              <a:rPr lang="es-ES" sz="2400" b="0" dirty="0"/>
              <a:t>Juventud, Género y Consolidación de la Paz</a:t>
            </a:r>
            <a:r>
              <a:rPr lang="en-US" sz="1600" b="0" dirty="0"/>
              <a:t/>
            </a:r>
            <a:br>
              <a:rPr lang="en-US" sz="1600" b="0" dirty="0"/>
            </a:br>
            <a:endParaRPr lang="en-US" sz="1600" b="0" dirty="0"/>
          </a:p>
          <a:p>
            <a:r>
              <a:rPr lang="en-US" sz="1600" b="0" dirty="0"/>
              <a:t/>
            </a:r>
            <a:br>
              <a:rPr lang="en-US" sz="1600" b="0" dirty="0"/>
            </a:br>
            <a:r>
              <a:rPr lang="en-US" sz="1200" b="0" dirty="0" err="1"/>
              <a:t>Comité</a:t>
            </a:r>
            <a:r>
              <a:rPr lang="en-US" sz="1200" b="0" dirty="0"/>
              <a:t> Interamericano </a:t>
            </a:r>
            <a:br>
              <a:rPr lang="en-US" sz="1200" b="0" dirty="0"/>
            </a:br>
            <a:r>
              <a:rPr lang="en-US" sz="1200" b="0" dirty="0"/>
              <a:t>Contra el </a:t>
            </a:r>
            <a:r>
              <a:rPr lang="en-US" sz="1200" b="0" dirty="0" err="1"/>
              <a:t>Terrorismo</a:t>
            </a:r>
            <a:r>
              <a:rPr lang="en-US" sz="1200" b="0" dirty="0"/>
              <a:t> (CICTE) </a:t>
            </a:r>
            <a:br>
              <a:rPr lang="en-US" sz="1200" b="0" dirty="0"/>
            </a:br>
            <a:r>
              <a:rPr lang="es-ES" sz="1200" b="0" dirty="0"/>
              <a:t>Washington, DC, 23 de mayo de 2019</a:t>
            </a:r>
            <a:endParaRPr lang="en-US" sz="1600" b="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 txBox="1">
            <a:spLocks noGrp="1"/>
          </p:cNvSpPr>
          <p:nvPr>
            <p:ph type="body" idx="1"/>
          </p:nvPr>
        </p:nvSpPr>
        <p:spPr>
          <a:xfrm>
            <a:off x="795868" y="1618700"/>
            <a:ext cx="3776131" cy="32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lvl="0" indent="0">
              <a:buNone/>
            </a:pPr>
            <a:r>
              <a:rPr lang="en-US" sz="2800" b="1" dirty="0">
                <a:highlight>
                  <a:srgbClr val="FFCD00"/>
                </a:highlight>
              </a:rPr>
              <a:t>Gender</a:t>
            </a:r>
            <a:r>
              <a:rPr lang="en-US" sz="2800" b="1" dirty="0"/>
              <a:t> </a:t>
            </a:r>
            <a:r>
              <a:rPr lang="en-US" sz="2800" dirty="0"/>
              <a:t>is highly relevant to terrorism and security…</a:t>
            </a:r>
          </a:p>
          <a:p>
            <a:pPr marL="101600" lvl="0" indent="0">
              <a:buNone/>
            </a:pPr>
            <a:r>
              <a:rPr lang="en-US" sz="2800" dirty="0"/>
              <a:t>whether we </a:t>
            </a:r>
            <a:r>
              <a:rPr lang="en-US" sz="2800" b="1" dirty="0">
                <a:highlight>
                  <a:srgbClr val="FFCD00"/>
                </a:highlight>
              </a:rPr>
              <a:t>acknowledge it</a:t>
            </a:r>
            <a:r>
              <a:rPr lang="en-US" sz="2800" b="1" dirty="0"/>
              <a:t> </a:t>
            </a:r>
            <a:r>
              <a:rPr lang="en-US" sz="2800" dirty="0"/>
              <a:t>or not</a:t>
            </a:r>
          </a:p>
        </p:txBody>
      </p:sp>
      <p:sp>
        <p:nvSpPr>
          <p:cNvPr id="158" name="Google Shape;158;p19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1 </a:t>
            </a:r>
            <a:endParaRPr sz="2800" dirty="0"/>
          </a:p>
        </p:txBody>
      </p:sp>
      <p:sp>
        <p:nvSpPr>
          <p:cNvPr id="159" name="Google Shape;159;p19"/>
          <p:cNvSpPr txBox="1">
            <a:spLocks noGrp="1"/>
          </p:cNvSpPr>
          <p:nvPr>
            <p:ph type="body" idx="2"/>
          </p:nvPr>
        </p:nvSpPr>
        <p:spPr>
          <a:xfrm>
            <a:off x="5012915" y="1618700"/>
            <a:ext cx="3530312" cy="32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indent="0">
              <a:buNone/>
            </a:pPr>
            <a:r>
              <a:rPr lang="en-US" sz="2800" b="1" dirty="0">
                <a:highlight>
                  <a:srgbClr val="FFCD00"/>
                </a:highlight>
              </a:rPr>
              <a:t>El </a:t>
            </a:r>
            <a:r>
              <a:rPr lang="en-US" sz="2800" b="1" dirty="0" err="1">
                <a:highlight>
                  <a:srgbClr val="FFCD00"/>
                </a:highlight>
              </a:rPr>
              <a:t>género</a:t>
            </a:r>
            <a:r>
              <a:rPr lang="en-US" sz="2800" b="1" dirty="0"/>
              <a:t> </a:t>
            </a:r>
            <a:r>
              <a:rPr lang="en-US" sz="2800" dirty="0" err="1"/>
              <a:t>es</a:t>
            </a:r>
            <a:r>
              <a:rPr lang="en-US" sz="2800" dirty="0"/>
              <a:t> </a:t>
            </a:r>
            <a:r>
              <a:rPr lang="en-US" sz="2800" dirty="0" err="1"/>
              <a:t>muy</a:t>
            </a:r>
            <a:r>
              <a:rPr lang="en-US" sz="2800" dirty="0"/>
              <a:t> </a:t>
            </a:r>
            <a:r>
              <a:rPr lang="en-US" sz="2800" dirty="0" err="1"/>
              <a:t>relevante</a:t>
            </a:r>
            <a:r>
              <a:rPr lang="en-US" sz="2800" dirty="0"/>
              <a:t> para el </a:t>
            </a:r>
            <a:r>
              <a:rPr lang="en-US" sz="2800" dirty="0" err="1"/>
              <a:t>terrorismo</a:t>
            </a:r>
            <a:r>
              <a:rPr lang="en-US" sz="2800" dirty="0"/>
              <a:t> y la </a:t>
            </a:r>
            <a:r>
              <a:rPr lang="en-US" sz="2800" dirty="0" err="1"/>
              <a:t>seguridad</a:t>
            </a:r>
            <a:r>
              <a:rPr lang="en-US" sz="2800" dirty="0"/>
              <a:t>... </a:t>
            </a:r>
          </a:p>
          <a:p>
            <a:pPr marL="101600" indent="0">
              <a:buNone/>
            </a:pPr>
            <a:r>
              <a:rPr lang="en-US" sz="2800" b="1" dirty="0" err="1">
                <a:highlight>
                  <a:srgbClr val="FFCD00"/>
                </a:highlight>
              </a:rPr>
              <a:t>ya</a:t>
            </a:r>
            <a:r>
              <a:rPr lang="en-US" sz="2800" b="1" dirty="0">
                <a:highlight>
                  <a:srgbClr val="FFCD00"/>
                </a:highlight>
              </a:rPr>
              <a:t> se </a:t>
            </a:r>
            <a:r>
              <a:rPr lang="en-US" sz="2800" b="1" dirty="0" err="1">
                <a:highlight>
                  <a:srgbClr val="FFCD00"/>
                </a:highlight>
              </a:rPr>
              <a:t>reconozca</a:t>
            </a:r>
            <a:r>
              <a:rPr lang="en-US" sz="2800" b="1" dirty="0">
                <a:highlight>
                  <a:srgbClr val="FFCD00"/>
                </a:highlight>
              </a:rPr>
              <a:t> o no</a:t>
            </a:r>
            <a:endParaRPr sz="2800" dirty="0"/>
          </a:p>
        </p:txBody>
      </p:sp>
      <p:grpSp>
        <p:nvGrpSpPr>
          <p:cNvPr id="160" name="Google Shape;160;p19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61" name="Google Shape;161;p19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19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972673-B162-CD46-8123-FA573ABD1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0DBA55-C39A-C946-B42D-16E455D6D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3DA5F2C-2DA5-AE44-ADD8-BAAB01080F8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245174C-A4C3-364C-B895-9E68355AEA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7" name="Picture 6" descr="A picture containing sky, photo, outdoor&#10;&#10;Description automatically generated">
            <a:extLst>
              <a:ext uri="{FF2B5EF4-FFF2-40B4-BE49-F238E27FC236}">
                <a16:creationId xmlns:a16="http://schemas.microsoft.com/office/drawing/2014/main" xmlns="" id="{E89EA956-B958-F049-B4CD-CCB7BDB20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" y="0"/>
            <a:ext cx="91367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70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FB7BF-6C07-DC47-9933-1BEA694D7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521662-5173-314E-8281-B1E593132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170A626-5B2B-914D-90F6-33420E27E69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8B757C5-2346-2E42-B006-94FD4F9A7C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7" name="Picture 6" descr="A picture containing indoor, food, table&#10;&#10;Description automatically generated">
            <a:extLst>
              <a:ext uri="{FF2B5EF4-FFF2-40B4-BE49-F238E27FC236}">
                <a16:creationId xmlns:a16="http://schemas.microsoft.com/office/drawing/2014/main" xmlns="" id="{62DFD2CF-F0EA-4648-BEF3-FE4822A2A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3" y="0"/>
            <a:ext cx="91215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97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E74AA73-84A0-914D-B089-AB04283D12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7" name="Picture 6" descr="A picture containing photo&#10;&#10;Description automatically generated">
            <a:extLst>
              <a:ext uri="{FF2B5EF4-FFF2-40B4-BE49-F238E27FC236}">
                <a16:creationId xmlns:a16="http://schemas.microsoft.com/office/drawing/2014/main" xmlns="" id="{8DEE49C1-AA29-F14E-9D55-12587267D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"/>
            <a:ext cx="9144000" cy="514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66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CE5AAB2-51DC-4840-B903-2861F85FCA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7" name="Picture 6" descr="A picture containing tree, wall, indoor, window&#10;&#10;Description automatically generated">
            <a:extLst>
              <a:ext uri="{FF2B5EF4-FFF2-40B4-BE49-F238E27FC236}">
                <a16:creationId xmlns:a16="http://schemas.microsoft.com/office/drawing/2014/main" xmlns="" id="{D6AF69E1-FB3B-8C40-8E75-406A25DFC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2"/>
            <a:ext cx="9144000" cy="513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86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2 </a:t>
            </a:r>
            <a:endParaRPr sz="2800" dirty="0"/>
          </a:p>
        </p:txBody>
      </p:sp>
      <p:sp>
        <p:nvSpPr>
          <p:cNvPr id="159" name="Google Shape;159;p19"/>
          <p:cNvSpPr txBox="1">
            <a:spLocks noGrp="1"/>
          </p:cNvSpPr>
          <p:nvPr>
            <p:ph type="body" idx="2"/>
          </p:nvPr>
        </p:nvSpPr>
        <p:spPr>
          <a:xfrm>
            <a:off x="1098898" y="1518851"/>
            <a:ext cx="3335217" cy="32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indent="0" algn="ctr">
              <a:buNone/>
            </a:pPr>
            <a:r>
              <a:rPr lang="en-US" sz="3200" dirty="0"/>
              <a:t>Gender</a:t>
            </a:r>
          </a:p>
          <a:p>
            <a:pPr marL="101600" indent="0" algn="ctr">
              <a:buNone/>
            </a:pPr>
            <a:endParaRPr lang="en-US" sz="3200" dirty="0"/>
          </a:p>
          <a:p>
            <a:pPr marL="101600" indent="0" algn="ctr">
              <a:buNone/>
            </a:pPr>
            <a:endParaRPr lang="en-US" sz="3200" dirty="0"/>
          </a:p>
          <a:p>
            <a:pPr marL="101600" indent="0" algn="ctr">
              <a:buNone/>
            </a:pPr>
            <a:r>
              <a:rPr lang="en-US" sz="3200" dirty="0"/>
              <a:t>Women</a:t>
            </a:r>
          </a:p>
          <a:p>
            <a:pPr marL="101600" indent="0" algn="ctr">
              <a:buNone/>
            </a:pPr>
            <a:endParaRPr lang="en-US" sz="3200" dirty="0"/>
          </a:p>
          <a:p>
            <a:pPr marL="101600" indent="0" algn="ctr">
              <a:buNone/>
            </a:pPr>
            <a:endParaRPr lang="en-US" sz="3200" dirty="0"/>
          </a:p>
        </p:txBody>
      </p:sp>
      <p:grpSp>
        <p:nvGrpSpPr>
          <p:cNvPr id="160" name="Google Shape;160;p19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61" name="Google Shape;161;p19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19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E104EF6-5A22-244B-85E0-726217910FB9}"/>
              </a:ext>
            </a:extLst>
          </p:cNvPr>
          <p:cNvGrpSpPr/>
          <p:nvPr/>
        </p:nvGrpSpPr>
        <p:grpSpPr>
          <a:xfrm>
            <a:off x="2217118" y="2311202"/>
            <a:ext cx="1098776" cy="823149"/>
            <a:chOff x="3730171" y="2024668"/>
            <a:chExt cx="1529479" cy="114473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80E6BAB1-7836-7149-BC95-034E46BEFA4D}"/>
                </a:ext>
              </a:extLst>
            </p:cNvPr>
            <p:cNvCxnSpPr/>
            <p:nvPr/>
          </p:nvCxnSpPr>
          <p:spPr>
            <a:xfrm>
              <a:off x="3730171" y="2435761"/>
              <a:ext cx="1529479" cy="0"/>
            </a:xfrm>
            <a:prstGeom prst="line">
              <a:avLst/>
            </a:prstGeom>
            <a:ln w="603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36FA8225-19E5-4D4B-87FA-7583DF1AC758}"/>
                </a:ext>
              </a:extLst>
            </p:cNvPr>
            <p:cNvCxnSpPr/>
            <p:nvPr/>
          </p:nvCxnSpPr>
          <p:spPr>
            <a:xfrm>
              <a:off x="3730171" y="2708234"/>
              <a:ext cx="1529479" cy="0"/>
            </a:xfrm>
            <a:prstGeom prst="line">
              <a:avLst/>
            </a:prstGeom>
            <a:ln w="603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4EF94D1C-413C-1A41-B762-D595963E89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0320" y="2024668"/>
              <a:ext cx="1045240" cy="1144732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59;p19">
            <a:extLst>
              <a:ext uri="{FF2B5EF4-FFF2-40B4-BE49-F238E27FC236}">
                <a16:creationId xmlns:a16="http://schemas.microsoft.com/office/drawing/2014/main" xmlns="" id="{7A69DE33-3614-AC4D-A022-703466812576}"/>
              </a:ext>
            </a:extLst>
          </p:cNvPr>
          <p:cNvSpPr txBox="1">
            <a:spLocks/>
          </p:cNvSpPr>
          <p:nvPr/>
        </p:nvSpPr>
        <p:spPr>
          <a:xfrm>
            <a:off x="4805997" y="1533420"/>
            <a:ext cx="3335217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◉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●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●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101600" indent="0" algn="ctr">
              <a:buNone/>
            </a:pPr>
            <a:r>
              <a:rPr lang="en-US" sz="3200" dirty="0"/>
              <a:t>El </a:t>
            </a:r>
            <a:r>
              <a:rPr lang="en-US" sz="3200" dirty="0" err="1"/>
              <a:t>género</a:t>
            </a:r>
            <a:endParaRPr lang="en-US" sz="3200" dirty="0"/>
          </a:p>
          <a:p>
            <a:pPr marL="101600" indent="0" algn="ctr">
              <a:buFont typeface="Quattrocento Sans"/>
              <a:buNone/>
            </a:pPr>
            <a:endParaRPr lang="en-US" sz="3200" dirty="0"/>
          </a:p>
          <a:p>
            <a:pPr marL="101600" indent="0" algn="ctr">
              <a:buFont typeface="Quattrocento Sans"/>
              <a:buNone/>
            </a:pPr>
            <a:endParaRPr lang="en-US" sz="3200" dirty="0"/>
          </a:p>
          <a:p>
            <a:pPr marL="101600" indent="0" algn="ctr">
              <a:buFont typeface="Quattrocento Sans"/>
              <a:buNone/>
            </a:pPr>
            <a:r>
              <a:rPr lang="en-US" sz="3200" dirty="0" err="1"/>
              <a:t>Mujeres</a:t>
            </a:r>
            <a:endParaRPr lang="en-US" sz="3200" dirty="0"/>
          </a:p>
          <a:p>
            <a:pPr marL="101600" indent="0" algn="ctr">
              <a:buFont typeface="Quattrocento Sans"/>
              <a:buNone/>
            </a:pPr>
            <a:endParaRPr lang="en-US" sz="3200" dirty="0"/>
          </a:p>
          <a:p>
            <a:pPr marL="101600" indent="0" algn="ctr">
              <a:buFont typeface="Quattrocento Sans"/>
              <a:buNone/>
            </a:pPr>
            <a:endParaRPr lang="en-US" sz="32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93D5B71-A50E-BB41-B40E-E8ABAEEBA733}"/>
              </a:ext>
            </a:extLst>
          </p:cNvPr>
          <p:cNvGrpSpPr/>
          <p:nvPr/>
        </p:nvGrpSpPr>
        <p:grpSpPr>
          <a:xfrm>
            <a:off x="5924217" y="2391163"/>
            <a:ext cx="1098776" cy="823149"/>
            <a:chOff x="3730171" y="2024668"/>
            <a:chExt cx="1529479" cy="114473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548D85E1-AC55-914C-9A80-5269F1AF69A0}"/>
                </a:ext>
              </a:extLst>
            </p:cNvPr>
            <p:cNvCxnSpPr/>
            <p:nvPr/>
          </p:nvCxnSpPr>
          <p:spPr>
            <a:xfrm>
              <a:off x="3730171" y="2435761"/>
              <a:ext cx="1529479" cy="0"/>
            </a:xfrm>
            <a:prstGeom prst="line">
              <a:avLst/>
            </a:prstGeom>
            <a:ln w="603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FB8B2383-34D6-9343-BEB3-057AE357C6EB}"/>
                </a:ext>
              </a:extLst>
            </p:cNvPr>
            <p:cNvCxnSpPr/>
            <p:nvPr/>
          </p:nvCxnSpPr>
          <p:spPr>
            <a:xfrm>
              <a:off x="3730171" y="2708234"/>
              <a:ext cx="1529479" cy="0"/>
            </a:xfrm>
            <a:prstGeom prst="line">
              <a:avLst/>
            </a:prstGeom>
            <a:ln w="603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716FE4D5-2C82-F04F-AD13-3C8D51F94C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0320" y="2024668"/>
              <a:ext cx="1045240" cy="1144732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0517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 txBox="1">
            <a:spLocks noGrp="1"/>
          </p:cNvSpPr>
          <p:nvPr>
            <p:ph type="body" idx="1"/>
          </p:nvPr>
        </p:nvSpPr>
        <p:spPr>
          <a:xfrm>
            <a:off x="795868" y="1387505"/>
            <a:ext cx="3454398" cy="32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indent="0">
              <a:buNone/>
            </a:pPr>
            <a:r>
              <a:rPr lang="en-US" dirty="0">
                <a:highlight>
                  <a:srgbClr val="FFCD00"/>
                </a:highlight>
              </a:rPr>
              <a:t>Engage women</a:t>
            </a:r>
            <a:r>
              <a:rPr lang="en-US" dirty="0"/>
              <a:t>, but do so </a:t>
            </a:r>
            <a:r>
              <a:rPr lang="en-US" dirty="0">
                <a:highlight>
                  <a:srgbClr val="FFCD00"/>
                </a:highlight>
              </a:rPr>
              <a:t>thoughtfully</a:t>
            </a:r>
          </a:p>
          <a:p>
            <a:pPr lvl="1"/>
            <a:endParaRPr lang="en-US" dirty="0"/>
          </a:p>
          <a:p>
            <a:r>
              <a:rPr lang="en-US" sz="1800" dirty="0"/>
              <a:t>Direct </a:t>
            </a:r>
            <a:r>
              <a:rPr lang="en-US" sz="1600" dirty="0"/>
              <a:t>representation</a:t>
            </a:r>
          </a:p>
          <a:p>
            <a:r>
              <a:rPr lang="en-US" sz="1600" dirty="0"/>
              <a:t>Risks to women peacebuilders</a:t>
            </a:r>
          </a:p>
          <a:p>
            <a:r>
              <a:rPr lang="en-US" sz="1600" dirty="0"/>
              <a:t>Regional organization to regional organization</a:t>
            </a:r>
          </a:p>
          <a:p>
            <a:r>
              <a:rPr lang="en-US" sz="1600" dirty="0"/>
              <a:t>National tools and good practices sharing</a:t>
            </a:r>
          </a:p>
          <a:p>
            <a:r>
              <a:rPr lang="en-US" sz="1600" dirty="0"/>
              <a:t>For today: a word search</a:t>
            </a:r>
          </a:p>
        </p:txBody>
      </p:sp>
      <p:sp>
        <p:nvSpPr>
          <p:cNvPr id="158" name="Google Shape;158;p19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3 </a:t>
            </a:r>
            <a:endParaRPr sz="2800" dirty="0"/>
          </a:p>
        </p:txBody>
      </p:sp>
      <p:sp>
        <p:nvSpPr>
          <p:cNvPr id="159" name="Google Shape;159;p19"/>
          <p:cNvSpPr txBox="1">
            <a:spLocks noGrp="1"/>
          </p:cNvSpPr>
          <p:nvPr>
            <p:ph type="body" idx="2"/>
          </p:nvPr>
        </p:nvSpPr>
        <p:spPr>
          <a:xfrm>
            <a:off x="5012915" y="1387505"/>
            <a:ext cx="3939699" cy="32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indent="0">
              <a:buNone/>
            </a:pPr>
            <a:r>
              <a:rPr lang="en-US" dirty="0" err="1">
                <a:highlight>
                  <a:srgbClr val="FFCD00"/>
                </a:highlight>
              </a:rPr>
              <a:t>Involucrar</a:t>
            </a:r>
            <a:r>
              <a:rPr lang="en-US" dirty="0">
                <a:highlight>
                  <a:srgbClr val="FFCD00"/>
                </a:highlight>
              </a:rPr>
              <a:t> a las </a:t>
            </a:r>
            <a:r>
              <a:rPr lang="en-US" dirty="0" err="1">
                <a:highlight>
                  <a:srgbClr val="FFCD00"/>
                </a:highlight>
              </a:rPr>
              <a:t>mujeres</a:t>
            </a:r>
            <a:r>
              <a:rPr lang="en-US" dirty="0"/>
              <a:t>, </a:t>
            </a:r>
            <a:r>
              <a:rPr lang="en-US" dirty="0" err="1"/>
              <a:t>pero</a:t>
            </a:r>
            <a:r>
              <a:rPr lang="en-US" dirty="0"/>
              <a:t> </a:t>
            </a:r>
            <a:r>
              <a:rPr lang="en-US" dirty="0" err="1"/>
              <a:t>hacerlo</a:t>
            </a:r>
            <a:r>
              <a:rPr lang="en-US" dirty="0"/>
              <a:t> </a:t>
            </a:r>
            <a:r>
              <a:rPr lang="en-US" dirty="0">
                <a:highlight>
                  <a:srgbClr val="FFCD00"/>
                </a:highlight>
              </a:rPr>
              <a:t>con </a:t>
            </a:r>
            <a:r>
              <a:rPr lang="en-US" dirty="0" err="1">
                <a:highlight>
                  <a:srgbClr val="FFCD00"/>
                </a:highlight>
              </a:rPr>
              <a:t>cuidado</a:t>
            </a:r>
            <a:endParaRPr lang="en-US" dirty="0">
              <a:highlight>
                <a:srgbClr val="FFCD00"/>
              </a:highlight>
            </a:endParaRPr>
          </a:p>
          <a:p>
            <a:pPr marL="101600" indent="0">
              <a:buNone/>
            </a:pPr>
            <a:endParaRPr lang="en-US" sz="1600" dirty="0"/>
          </a:p>
          <a:p>
            <a:r>
              <a:rPr lang="es-ES" sz="1600" dirty="0"/>
              <a:t>Representación directa</a:t>
            </a:r>
          </a:p>
          <a:p>
            <a:r>
              <a:rPr lang="es-ES" sz="1600" dirty="0"/>
              <a:t>Riesgos que enfrentan las mujeres agentes de la paz</a:t>
            </a:r>
          </a:p>
          <a:p>
            <a:r>
              <a:rPr lang="es-ES" sz="1600" dirty="0"/>
              <a:t>Organización regional a organización regional</a:t>
            </a:r>
          </a:p>
          <a:p>
            <a:r>
              <a:rPr lang="en-US" sz="1600" dirty="0" err="1"/>
              <a:t>Intercambio</a:t>
            </a:r>
            <a:r>
              <a:rPr lang="en-US" sz="1600" dirty="0"/>
              <a:t> de </a:t>
            </a:r>
            <a:r>
              <a:rPr lang="en-US" sz="1600" dirty="0" err="1"/>
              <a:t>herramientas</a:t>
            </a:r>
            <a:r>
              <a:rPr lang="en-US" sz="1600" dirty="0"/>
              <a:t> y </a:t>
            </a:r>
            <a:r>
              <a:rPr lang="en-US" sz="1600" dirty="0" err="1"/>
              <a:t>buenas</a:t>
            </a:r>
            <a:r>
              <a:rPr lang="en-US" sz="1600" dirty="0"/>
              <a:t> </a:t>
            </a:r>
            <a:r>
              <a:rPr lang="en-US" sz="1600" dirty="0" err="1"/>
              <a:t>prácticas</a:t>
            </a:r>
            <a:r>
              <a:rPr lang="en-US" sz="1600" dirty="0"/>
              <a:t> </a:t>
            </a:r>
            <a:r>
              <a:rPr lang="en-US" sz="1600" dirty="0" err="1"/>
              <a:t>nacionales</a:t>
            </a:r>
            <a:endParaRPr lang="en-US" sz="1600" dirty="0"/>
          </a:p>
          <a:p>
            <a:r>
              <a:rPr lang="en-US" sz="1600" dirty="0"/>
              <a:t>Para hoy: una </a:t>
            </a:r>
            <a:r>
              <a:rPr lang="en-US" sz="1600" dirty="0" err="1"/>
              <a:t>búsqueda</a:t>
            </a:r>
            <a:r>
              <a:rPr lang="en-US" sz="1600" dirty="0"/>
              <a:t> de palabras</a:t>
            </a:r>
          </a:p>
          <a:p>
            <a:pPr marL="101600" indent="0">
              <a:buNone/>
            </a:pPr>
            <a:endParaRPr lang="es-ES" dirty="0">
              <a:highlight>
                <a:srgbClr val="FFCD00"/>
              </a:highlight>
            </a:endParaRPr>
          </a:p>
          <a:p>
            <a:pPr marL="101600" indent="0">
              <a:buNone/>
            </a:pPr>
            <a:endParaRPr dirty="0">
              <a:highlight>
                <a:srgbClr val="FFCD00"/>
              </a:highlight>
            </a:endParaRPr>
          </a:p>
        </p:txBody>
      </p:sp>
      <p:grpSp>
        <p:nvGrpSpPr>
          <p:cNvPr id="160" name="Google Shape;160;p19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61" name="Google Shape;161;p19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19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66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uiExpand="1" build="p"/>
      <p:bldP spid="15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409;p36">
            <a:extLst>
              <a:ext uri="{FF2B5EF4-FFF2-40B4-BE49-F238E27FC236}">
                <a16:creationId xmlns:a16="http://schemas.microsoft.com/office/drawing/2014/main" xmlns="" id="{5330E983-1D76-1B47-B056-49F676710211}"/>
              </a:ext>
            </a:extLst>
          </p:cNvPr>
          <p:cNvCxnSpPr/>
          <p:nvPr/>
        </p:nvCxnSpPr>
        <p:spPr>
          <a:xfrm>
            <a:off x="6746600" y="4150075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412;p36">
            <a:extLst>
              <a:ext uri="{FF2B5EF4-FFF2-40B4-BE49-F238E27FC236}">
                <a16:creationId xmlns:a16="http://schemas.microsoft.com/office/drawing/2014/main" xmlns="" id="{4CFEE5A8-E299-F442-ABCE-CC092A747629}"/>
              </a:ext>
            </a:extLst>
          </p:cNvPr>
          <p:cNvSpPr/>
          <p:nvPr/>
        </p:nvSpPr>
        <p:spPr>
          <a:xfrm>
            <a:off x="6975477" y="3535179"/>
            <a:ext cx="1139100" cy="1139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409" name="Google Shape;409;p36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0" name="Google Shape;410;p36"/>
          <p:cNvSpPr txBox="1">
            <a:spLocks noGrp="1"/>
          </p:cNvSpPr>
          <p:nvPr>
            <p:ph type="ctrTitle" idx="4294967295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4000" dirty="0"/>
              <a:t>Thank you</a:t>
            </a:r>
            <a:endParaRPr sz="4000" dirty="0"/>
          </a:p>
        </p:txBody>
      </p:sp>
      <p:cxnSp>
        <p:nvCxnSpPr>
          <p:cNvPr id="411" name="Google Shape;411;p36"/>
          <p:cNvCxnSpPr>
            <a:cxnSpLocks/>
          </p:cNvCxnSpPr>
          <p:nvPr/>
        </p:nvCxnSpPr>
        <p:spPr>
          <a:xfrm>
            <a:off x="6507126" y="1428750"/>
            <a:ext cx="2636774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E92CF25-E07A-8349-8F88-72E0B458DD50}"/>
              </a:ext>
            </a:extLst>
          </p:cNvPr>
          <p:cNvGrpSpPr/>
          <p:nvPr/>
        </p:nvGrpSpPr>
        <p:grpSpPr>
          <a:xfrm>
            <a:off x="831925" y="859175"/>
            <a:ext cx="1139100" cy="1139100"/>
            <a:chOff x="831925" y="859175"/>
            <a:chExt cx="1139100" cy="1139100"/>
          </a:xfrm>
        </p:grpSpPr>
        <p:sp>
          <p:nvSpPr>
            <p:cNvPr id="412" name="Google Shape;412;p36"/>
            <p:cNvSpPr/>
            <p:nvPr/>
          </p:nvSpPr>
          <p:spPr>
            <a:xfrm>
              <a:off x="831925" y="859175"/>
              <a:ext cx="1139100" cy="1139100"/>
            </a:xfrm>
            <a:prstGeom prst="ellipse">
              <a:avLst/>
            </a:prstGeom>
            <a:solidFill>
              <a:srgbClr val="FFC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13" name="Google Shape;413;p36"/>
            <p:cNvGrpSpPr/>
            <p:nvPr/>
          </p:nvGrpSpPr>
          <p:grpSpPr>
            <a:xfrm>
              <a:off x="1148888" y="1190759"/>
              <a:ext cx="505722" cy="475767"/>
              <a:chOff x="5972700" y="2330200"/>
              <a:chExt cx="411625" cy="387275"/>
            </a:xfrm>
          </p:grpSpPr>
          <p:sp>
            <p:nvSpPr>
              <p:cNvPr id="414" name="Google Shape;414;p36"/>
              <p:cNvSpPr/>
              <p:nvPr/>
            </p:nvSpPr>
            <p:spPr>
              <a:xfrm>
                <a:off x="5972700" y="2476950"/>
                <a:ext cx="98050" cy="21982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8793" fill="none" extrusionOk="0">
                    <a:moveTo>
                      <a:pt x="0" y="0"/>
                    </a:moveTo>
                    <a:lnTo>
                      <a:pt x="0" y="8792"/>
                    </a:lnTo>
                    <a:lnTo>
                      <a:pt x="3921" y="8792"/>
                    </a:lnTo>
                    <a:lnTo>
                      <a:pt x="3921" y="0"/>
                    </a:lnTo>
                    <a:lnTo>
                      <a:pt x="0" y="0"/>
                    </a:lnTo>
                    <a:close/>
                    <a:moveTo>
                      <a:pt x="2411" y="2411"/>
                    </a:moveTo>
                    <a:lnTo>
                      <a:pt x="2411" y="2411"/>
                    </a:lnTo>
                    <a:lnTo>
                      <a:pt x="2265" y="2387"/>
                    </a:lnTo>
                    <a:lnTo>
                      <a:pt x="2143" y="2363"/>
                    </a:lnTo>
                    <a:lnTo>
                      <a:pt x="2022" y="2290"/>
                    </a:lnTo>
                    <a:lnTo>
                      <a:pt x="1924" y="2216"/>
                    </a:lnTo>
                    <a:lnTo>
                      <a:pt x="1827" y="2095"/>
                    </a:lnTo>
                    <a:lnTo>
                      <a:pt x="1754" y="1973"/>
                    </a:lnTo>
                    <a:lnTo>
                      <a:pt x="1729" y="1851"/>
                    </a:lnTo>
                    <a:lnTo>
                      <a:pt x="1705" y="1705"/>
                    </a:lnTo>
                    <a:lnTo>
                      <a:pt x="1705" y="1705"/>
                    </a:lnTo>
                    <a:lnTo>
                      <a:pt x="1729" y="1559"/>
                    </a:lnTo>
                    <a:lnTo>
                      <a:pt x="1754" y="1437"/>
                    </a:lnTo>
                    <a:lnTo>
                      <a:pt x="1827" y="1315"/>
                    </a:lnTo>
                    <a:lnTo>
                      <a:pt x="1924" y="1218"/>
                    </a:lnTo>
                    <a:lnTo>
                      <a:pt x="2022" y="1120"/>
                    </a:lnTo>
                    <a:lnTo>
                      <a:pt x="2143" y="1072"/>
                    </a:lnTo>
                    <a:lnTo>
                      <a:pt x="2265" y="1023"/>
                    </a:lnTo>
                    <a:lnTo>
                      <a:pt x="2411" y="999"/>
                    </a:lnTo>
                    <a:lnTo>
                      <a:pt x="2411" y="999"/>
                    </a:lnTo>
                    <a:lnTo>
                      <a:pt x="2557" y="1023"/>
                    </a:lnTo>
                    <a:lnTo>
                      <a:pt x="2679" y="1072"/>
                    </a:lnTo>
                    <a:lnTo>
                      <a:pt x="2801" y="1120"/>
                    </a:lnTo>
                    <a:lnTo>
                      <a:pt x="2898" y="1218"/>
                    </a:lnTo>
                    <a:lnTo>
                      <a:pt x="2996" y="1315"/>
                    </a:lnTo>
                    <a:lnTo>
                      <a:pt x="3069" y="1437"/>
                    </a:lnTo>
                    <a:lnTo>
                      <a:pt x="3093" y="1559"/>
                    </a:lnTo>
                    <a:lnTo>
                      <a:pt x="3118" y="1705"/>
                    </a:lnTo>
                    <a:lnTo>
                      <a:pt x="3118" y="1705"/>
                    </a:lnTo>
                    <a:lnTo>
                      <a:pt x="3093" y="1851"/>
                    </a:lnTo>
                    <a:lnTo>
                      <a:pt x="3069" y="1973"/>
                    </a:lnTo>
                    <a:lnTo>
                      <a:pt x="2996" y="2095"/>
                    </a:lnTo>
                    <a:lnTo>
                      <a:pt x="2898" y="2216"/>
                    </a:lnTo>
                    <a:lnTo>
                      <a:pt x="2801" y="2290"/>
                    </a:lnTo>
                    <a:lnTo>
                      <a:pt x="2679" y="2363"/>
                    </a:lnTo>
                    <a:lnTo>
                      <a:pt x="2557" y="2387"/>
                    </a:lnTo>
                    <a:lnTo>
                      <a:pt x="2411" y="2411"/>
                    </a:lnTo>
                    <a:lnTo>
                      <a:pt x="2411" y="241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6"/>
              <p:cNvSpPr/>
              <p:nvPr/>
            </p:nvSpPr>
            <p:spPr>
              <a:xfrm>
                <a:off x="6078025" y="2330200"/>
                <a:ext cx="306300" cy="387275"/>
              </a:xfrm>
              <a:custGeom>
                <a:avLst/>
                <a:gdLst/>
                <a:ahLst/>
                <a:cxnLst/>
                <a:rect l="l" t="t" r="r" b="b"/>
                <a:pathLst>
                  <a:path w="12252" h="15491" fill="none" extrusionOk="0">
                    <a:moveTo>
                      <a:pt x="1" y="13396"/>
                    </a:moveTo>
                    <a:lnTo>
                      <a:pt x="1511" y="13396"/>
                    </a:lnTo>
                    <a:lnTo>
                      <a:pt x="1511" y="13396"/>
                    </a:lnTo>
                    <a:lnTo>
                      <a:pt x="1998" y="13639"/>
                    </a:lnTo>
                    <a:lnTo>
                      <a:pt x="2680" y="13932"/>
                    </a:lnTo>
                    <a:lnTo>
                      <a:pt x="3556" y="14273"/>
                    </a:lnTo>
                    <a:lnTo>
                      <a:pt x="4531" y="14638"/>
                    </a:lnTo>
                    <a:lnTo>
                      <a:pt x="5578" y="14955"/>
                    </a:lnTo>
                    <a:lnTo>
                      <a:pt x="6114" y="15101"/>
                    </a:lnTo>
                    <a:lnTo>
                      <a:pt x="6650" y="15222"/>
                    </a:lnTo>
                    <a:lnTo>
                      <a:pt x="7161" y="15344"/>
                    </a:lnTo>
                    <a:lnTo>
                      <a:pt x="7672" y="15417"/>
                    </a:lnTo>
                    <a:lnTo>
                      <a:pt x="8135" y="15466"/>
                    </a:lnTo>
                    <a:lnTo>
                      <a:pt x="8598" y="15490"/>
                    </a:lnTo>
                    <a:lnTo>
                      <a:pt x="8598" y="15490"/>
                    </a:lnTo>
                    <a:lnTo>
                      <a:pt x="9377" y="15490"/>
                    </a:lnTo>
                    <a:lnTo>
                      <a:pt x="9791" y="15466"/>
                    </a:lnTo>
                    <a:lnTo>
                      <a:pt x="10181" y="15417"/>
                    </a:lnTo>
                    <a:lnTo>
                      <a:pt x="10522" y="15320"/>
                    </a:lnTo>
                    <a:lnTo>
                      <a:pt x="10692" y="15271"/>
                    </a:lnTo>
                    <a:lnTo>
                      <a:pt x="10814" y="15222"/>
                    </a:lnTo>
                    <a:lnTo>
                      <a:pt x="10936" y="15149"/>
                    </a:lnTo>
                    <a:lnTo>
                      <a:pt x="11033" y="15052"/>
                    </a:lnTo>
                    <a:lnTo>
                      <a:pt x="11082" y="14955"/>
                    </a:lnTo>
                    <a:lnTo>
                      <a:pt x="11131" y="14833"/>
                    </a:lnTo>
                    <a:lnTo>
                      <a:pt x="11204" y="14126"/>
                    </a:lnTo>
                    <a:lnTo>
                      <a:pt x="11204" y="14126"/>
                    </a:lnTo>
                    <a:lnTo>
                      <a:pt x="11180" y="13956"/>
                    </a:lnTo>
                    <a:lnTo>
                      <a:pt x="11131" y="13810"/>
                    </a:lnTo>
                    <a:lnTo>
                      <a:pt x="11033" y="13664"/>
                    </a:lnTo>
                    <a:lnTo>
                      <a:pt x="10887" y="13542"/>
                    </a:lnTo>
                    <a:lnTo>
                      <a:pt x="10887" y="13542"/>
                    </a:lnTo>
                    <a:lnTo>
                      <a:pt x="11009" y="13518"/>
                    </a:lnTo>
                    <a:lnTo>
                      <a:pt x="11131" y="13469"/>
                    </a:lnTo>
                    <a:lnTo>
                      <a:pt x="11253" y="13420"/>
                    </a:lnTo>
                    <a:lnTo>
                      <a:pt x="11350" y="13323"/>
                    </a:lnTo>
                    <a:lnTo>
                      <a:pt x="11423" y="13225"/>
                    </a:lnTo>
                    <a:lnTo>
                      <a:pt x="11496" y="13104"/>
                    </a:lnTo>
                    <a:lnTo>
                      <a:pt x="11545" y="12957"/>
                    </a:lnTo>
                    <a:lnTo>
                      <a:pt x="11569" y="12836"/>
                    </a:lnTo>
                    <a:lnTo>
                      <a:pt x="11642" y="11959"/>
                    </a:lnTo>
                    <a:lnTo>
                      <a:pt x="11642" y="11959"/>
                    </a:lnTo>
                    <a:lnTo>
                      <a:pt x="11642" y="11837"/>
                    </a:lnTo>
                    <a:lnTo>
                      <a:pt x="11642" y="11740"/>
                    </a:lnTo>
                    <a:lnTo>
                      <a:pt x="11618" y="11618"/>
                    </a:lnTo>
                    <a:lnTo>
                      <a:pt x="11569" y="11521"/>
                    </a:lnTo>
                    <a:lnTo>
                      <a:pt x="11447" y="11350"/>
                    </a:lnTo>
                    <a:lnTo>
                      <a:pt x="11374" y="11277"/>
                    </a:lnTo>
                    <a:lnTo>
                      <a:pt x="11301" y="11204"/>
                    </a:lnTo>
                    <a:lnTo>
                      <a:pt x="11301" y="11204"/>
                    </a:lnTo>
                    <a:lnTo>
                      <a:pt x="11423" y="11180"/>
                    </a:lnTo>
                    <a:lnTo>
                      <a:pt x="11521" y="11131"/>
                    </a:lnTo>
                    <a:lnTo>
                      <a:pt x="11618" y="11058"/>
                    </a:lnTo>
                    <a:lnTo>
                      <a:pt x="11715" y="10960"/>
                    </a:lnTo>
                    <a:lnTo>
                      <a:pt x="11788" y="10863"/>
                    </a:lnTo>
                    <a:lnTo>
                      <a:pt x="11837" y="10766"/>
                    </a:lnTo>
                    <a:lnTo>
                      <a:pt x="11886" y="10644"/>
                    </a:lnTo>
                    <a:lnTo>
                      <a:pt x="11910" y="10498"/>
                    </a:lnTo>
                    <a:lnTo>
                      <a:pt x="11983" y="9645"/>
                    </a:lnTo>
                    <a:lnTo>
                      <a:pt x="11983" y="9645"/>
                    </a:lnTo>
                    <a:lnTo>
                      <a:pt x="11983" y="9523"/>
                    </a:lnTo>
                    <a:lnTo>
                      <a:pt x="11983" y="9402"/>
                    </a:lnTo>
                    <a:lnTo>
                      <a:pt x="11959" y="9280"/>
                    </a:lnTo>
                    <a:lnTo>
                      <a:pt x="11910" y="9182"/>
                    </a:lnTo>
                    <a:lnTo>
                      <a:pt x="11861" y="9085"/>
                    </a:lnTo>
                    <a:lnTo>
                      <a:pt x="11788" y="9012"/>
                    </a:lnTo>
                    <a:lnTo>
                      <a:pt x="11715" y="8939"/>
                    </a:lnTo>
                    <a:lnTo>
                      <a:pt x="11618" y="8866"/>
                    </a:lnTo>
                    <a:lnTo>
                      <a:pt x="11618" y="8866"/>
                    </a:lnTo>
                    <a:lnTo>
                      <a:pt x="11715" y="8841"/>
                    </a:lnTo>
                    <a:lnTo>
                      <a:pt x="11813" y="8768"/>
                    </a:lnTo>
                    <a:lnTo>
                      <a:pt x="11910" y="8695"/>
                    </a:lnTo>
                    <a:lnTo>
                      <a:pt x="11983" y="8622"/>
                    </a:lnTo>
                    <a:lnTo>
                      <a:pt x="12056" y="8525"/>
                    </a:lnTo>
                    <a:lnTo>
                      <a:pt x="12105" y="8427"/>
                    </a:lnTo>
                    <a:lnTo>
                      <a:pt x="12129" y="8306"/>
                    </a:lnTo>
                    <a:lnTo>
                      <a:pt x="12154" y="8184"/>
                    </a:lnTo>
                    <a:lnTo>
                      <a:pt x="12251" y="7307"/>
                    </a:lnTo>
                    <a:lnTo>
                      <a:pt x="12251" y="7307"/>
                    </a:lnTo>
                    <a:lnTo>
                      <a:pt x="12227" y="7185"/>
                    </a:lnTo>
                    <a:lnTo>
                      <a:pt x="12202" y="7064"/>
                    </a:lnTo>
                    <a:lnTo>
                      <a:pt x="12154" y="6966"/>
                    </a:lnTo>
                    <a:lnTo>
                      <a:pt x="12105" y="6869"/>
                    </a:lnTo>
                    <a:lnTo>
                      <a:pt x="12032" y="6771"/>
                    </a:lnTo>
                    <a:lnTo>
                      <a:pt x="11935" y="6698"/>
                    </a:lnTo>
                    <a:lnTo>
                      <a:pt x="11715" y="6552"/>
                    </a:lnTo>
                    <a:lnTo>
                      <a:pt x="11472" y="6430"/>
                    </a:lnTo>
                    <a:lnTo>
                      <a:pt x="11180" y="6333"/>
                    </a:lnTo>
                    <a:lnTo>
                      <a:pt x="10863" y="6260"/>
                    </a:lnTo>
                    <a:lnTo>
                      <a:pt x="10546" y="6211"/>
                    </a:lnTo>
                    <a:lnTo>
                      <a:pt x="10546" y="6211"/>
                    </a:lnTo>
                    <a:lnTo>
                      <a:pt x="9864" y="6114"/>
                    </a:lnTo>
                    <a:lnTo>
                      <a:pt x="8817" y="6016"/>
                    </a:lnTo>
                    <a:lnTo>
                      <a:pt x="7575" y="5943"/>
                    </a:lnTo>
                    <a:lnTo>
                      <a:pt x="6309" y="5870"/>
                    </a:lnTo>
                    <a:lnTo>
                      <a:pt x="6309" y="5870"/>
                    </a:lnTo>
                    <a:lnTo>
                      <a:pt x="6479" y="5578"/>
                    </a:lnTo>
                    <a:lnTo>
                      <a:pt x="6625" y="5237"/>
                    </a:lnTo>
                    <a:lnTo>
                      <a:pt x="6771" y="4872"/>
                    </a:lnTo>
                    <a:lnTo>
                      <a:pt x="6869" y="4482"/>
                    </a:lnTo>
                    <a:lnTo>
                      <a:pt x="6966" y="4092"/>
                    </a:lnTo>
                    <a:lnTo>
                      <a:pt x="7064" y="3678"/>
                    </a:lnTo>
                    <a:lnTo>
                      <a:pt x="7161" y="2875"/>
                    </a:lnTo>
                    <a:lnTo>
                      <a:pt x="7234" y="2144"/>
                    </a:lnTo>
                    <a:lnTo>
                      <a:pt x="7283" y="1535"/>
                    </a:lnTo>
                    <a:lnTo>
                      <a:pt x="7283" y="975"/>
                    </a:lnTo>
                    <a:lnTo>
                      <a:pt x="7283" y="975"/>
                    </a:lnTo>
                    <a:lnTo>
                      <a:pt x="7283" y="804"/>
                    </a:lnTo>
                    <a:lnTo>
                      <a:pt x="7210" y="609"/>
                    </a:lnTo>
                    <a:lnTo>
                      <a:pt x="7137" y="463"/>
                    </a:lnTo>
                    <a:lnTo>
                      <a:pt x="7015" y="317"/>
                    </a:lnTo>
                    <a:lnTo>
                      <a:pt x="6869" y="171"/>
                    </a:lnTo>
                    <a:lnTo>
                      <a:pt x="6698" y="98"/>
                    </a:lnTo>
                    <a:lnTo>
                      <a:pt x="6503" y="25"/>
                    </a:lnTo>
                    <a:lnTo>
                      <a:pt x="6309" y="1"/>
                    </a:lnTo>
                    <a:lnTo>
                      <a:pt x="6309" y="1"/>
                    </a:lnTo>
                    <a:lnTo>
                      <a:pt x="5943" y="25"/>
                    </a:lnTo>
                    <a:lnTo>
                      <a:pt x="5700" y="74"/>
                    </a:lnTo>
                    <a:lnTo>
                      <a:pt x="5505" y="147"/>
                    </a:lnTo>
                    <a:lnTo>
                      <a:pt x="5359" y="220"/>
                    </a:lnTo>
                    <a:lnTo>
                      <a:pt x="5359" y="220"/>
                    </a:lnTo>
                    <a:lnTo>
                      <a:pt x="4969" y="1462"/>
                    </a:lnTo>
                    <a:lnTo>
                      <a:pt x="4774" y="2022"/>
                    </a:lnTo>
                    <a:lnTo>
                      <a:pt x="4579" y="2534"/>
                    </a:lnTo>
                    <a:lnTo>
                      <a:pt x="4385" y="2996"/>
                    </a:lnTo>
                    <a:lnTo>
                      <a:pt x="4190" y="3386"/>
                    </a:lnTo>
                    <a:lnTo>
                      <a:pt x="4019" y="3678"/>
                    </a:lnTo>
                    <a:lnTo>
                      <a:pt x="3873" y="3922"/>
                    </a:lnTo>
                    <a:lnTo>
                      <a:pt x="3873" y="3922"/>
                    </a:lnTo>
                    <a:lnTo>
                      <a:pt x="3654" y="4141"/>
                    </a:lnTo>
                    <a:lnTo>
                      <a:pt x="3313" y="4482"/>
                    </a:lnTo>
                    <a:lnTo>
                      <a:pt x="2509" y="5237"/>
                    </a:lnTo>
                    <a:lnTo>
                      <a:pt x="1438" y="6211"/>
                    </a:lnTo>
                    <a:lnTo>
                      <a:pt x="1" y="6211"/>
                    </a:lnTo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416" name="Google Shape;416;p3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16" name="Google Shape;413;p36">
            <a:extLst>
              <a:ext uri="{FF2B5EF4-FFF2-40B4-BE49-F238E27FC236}">
                <a16:creationId xmlns:a16="http://schemas.microsoft.com/office/drawing/2014/main" xmlns="" id="{CE9F9F5B-F422-5942-A661-ADE03B283FE3}"/>
              </a:ext>
            </a:extLst>
          </p:cNvPr>
          <p:cNvGrpSpPr/>
          <p:nvPr/>
        </p:nvGrpSpPr>
        <p:grpSpPr>
          <a:xfrm>
            <a:off x="7292166" y="3890928"/>
            <a:ext cx="505722" cy="475767"/>
            <a:chOff x="5972700" y="2330200"/>
            <a:chExt cx="411625" cy="387275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17" name="Google Shape;414;p36">
              <a:extLst>
                <a:ext uri="{FF2B5EF4-FFF2-40B4-BE49-F238E27FC236}">
                  <a16:creationId xmlns:a16="http://schemas.microsoft.com/office/drawing/2014/main" xmlns="" id="{17EA7393-13A6-2445-8204-766303286E0E}"/>
                </a:ext>
              </a:extLst>
            </p:cNvPr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5;p36">
              <a:extLst>
                <a:ext uri="{FF2B5EF4-FFF2-40B4-BE49-F238E27FC236}">
                  <a16:creationId xmlns:a16="http://schemas.microsoft.com/office/drawing/2014/main" xmlns="" id="{66E9E8F7-F15D-4E41-810A-AEEF697E811E}"/>
                </a:ext>
              </a:extLst>
            </p:cNvPr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410;p36">
            <a:extLst>
              <a:ext uri="{FF2B5EF4-FFF2-40B4-BE49-F238E27FC236}">
                <a16:creationId xmlns:a16="http://schemas.microsoft.com/office/drawing/2014/main" xmlns="" id="{385A0E43-34D9-2B40-A155-201A9E93FFE1}"/>
              </a:ext>
            </a:extLst>
          </p:cNvPr>
          <p:cNvSpPr txBox="1">
            <a:spLocks/>
          </p:cNvSpPr>
          <p:nvPr/>
        </p:nvSpPr>
        <p:spPr>
          <a:xfrm>
            <a:off x="3661570" y="3546093"/>
            <a:ext cx="49080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sz="4000" dirty="0"/>
              <a:t>     Gracias</a:t>
            </a:r>
          </a:p>
        </p:txBody>
      </p:sp>
      <p:cxnSp>
        <p:nvCxnSpPr>
          <p:cNvPr id="28" name="Google Shape;411;p36">
            <a:extLst>
              <a:ext uri="{FF2B5EF4-FFF2-40B4-BE49-F238E27FC236}">
                <a16:creationId xmlns:a16="http://schemas.microsoft.com/office/drawing/2014/main" xmlns="" id="{EE38E379-206B-DC40-8E63-2F88957F5BAC}"/>
              </a:ext>
            </a:extLst>
          </p:cNvPr>
          <p:cNvCxnSpPr>
            <a:cxnSpLocks/>
          </p:cNvCxnSpPr>
          <p:nvPr/>
        </p:nvCxnSpPr>
        <p:spPr>
          <a:xfrm>
            <a:off x="6450" y="4206237"/>
            <a:ext cx="3520448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694EAB7-5F4A-0A4D-92D6-8CF9AD4AC4A6}"/>
              </a:ext>
            </a:extLst>
          </p:cNvPr>
          <p:cNvSpPr txBox="1"/>
          <p:nvPr/>
        </p:nvSpPr>
        <p:spPr>
          <a:xfrm>
            <a:off x="1971025" y="2174500"/>
            <a:ext cx="52496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ora"/>
                <a:sym typeface="Lora"/>
              </a:rPr>
              <a:t/>
            </a:r>
            <a:br>
              <a:rPr lang="en-US" sz="2000" dirty="0">
                <a:latin typeface="Lora"/>
                <a:sym typeface="Lora"/>
              </a:rPr>
            </a:br>
            <a:r>
              <a:rPr lang="en-US" sz="1800" dirty="0">
                <a:latin typeface="Lora"/>
                <a:sym typeface="Lora"/>
              </a:rPr>
              <a:t>@</a:t>
            </a:r>
            <a:r>
              <a:rPr lang="en-US" sz="1800" dirty="0" err="1">
                <a:latin typeface="Lora"/>
                <a:sym typeface="Lora"/>
              </a:rPr>
              <a:t>Jacqui_ONeill</a:t>
            </a:r>
            <a:endParaRPr lang="en-US" sz="1800" dirty="0">
              <a:latin typeface="Lora"/>
              <a:sym typeface="Lora"/>
            </a:endParaRPr>
          </a:p>
          <a:p>
            <a:pPr algn="ctr"/>
            <a:r>
              <a:rPr lang="en-US" sz="1800" dirty="0">
                <a:latin typeface="Lora"/>
                <a:sym typeface="Lora"/>
              </a:rPr>
              <a:t/>
            </a:r>
            <a:br>
              <a:rPr lang="en-US" sz="1800" dirty="0">
                <a:latin typeface="Lora"/>
                <a:sym typeface="Lora"/>
              </a:rPr>
            </a:br>
            <a:r>
              <a:rPr lang="en-US" sz="1800" dirty="0" err="1">
                <a:latin typeface="Lora"/>
                <a:sym typeface="Lora"/>
              </a:rPr>
              <a:t>Jacqueline.ONeill@wilsoncenter.org</a:t>
            </a:r>
            <a:endParaRPr lang="en-US" sz="2000" dirty="0">
              <a:latin typeface="Lora"/>
              <a:sym typeface="Lor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C672B97-15E5-084E-8969-B38AE3625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696" y="2515177"/>
            <a:ext cx="274876" cy="27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20746"/>
      </p:ext>
    </p:extLst>
  </p:cSld>
  <p:clrMapOvr>
    <a:masterClrMapping/>
  </p:clrMapOvr>
</p:sld>
</file>

<file path=ppt/theme/theme1.xml><?xml version="1.0" encoding="utf-8"?>
<a:theme xmlns:a="http://schemas.openxmlformats.org/drawingml/2006/main" name="Vio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D035A163BC0046A41C2EBE1E58AFFF" ma:contentTypeVersion="1" ma:contentTypeDescription="Create a new document." ma:contentTypeScope="" ma:versionID="413af19bcb59ebd614d4f80392d470c1">
  <xsd:schema xmlns:xsd="http://www.w3.org/2001/XMLSchema" xmlns:xs="http://www.w3.org/2001/XMLSchema" xmlns:p="http://schemas.microsoft.com/office/2006/metadata/properties" xmlns:ns2="89f4cd83-a2d3-4405-9b45-6aff5241ff81" targetNamespace="http://schemas.microsoft.com/office/2006/metadata/properties" ma:root="true" ma:fieldsID="4b0342c81372e05998e770e64ad0cf8c" ns2:_="">
    <xsd:import namespace="89f4cd83-a2d3-4405-9b45-6aff5241ff8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4cd83-a2d3-4405-9b45-6aff5241ff8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97D357-2A86-47F0-93EB-9CBE7EF1F4E9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89f4cd83-a2d3-4405-9b45-6aff5241ff81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210E9B8-54B4-4999-959E-13992E8FA6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C77F30-9C3A-4FB6-8489-B3EA1C74B2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f4cd83-a2d3-4405-9b45-6aff5241ff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131</Words>
  <Application>Microsoft Office PowerPoint</Application>
  <PresentationFormat>On-screen Show (16:9)</PresentationFormat>
  <Paragraphs>45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Quattrocento Sans</vt:lpstr>
      <vt:lpstr>Lora</vt:lpstr>
      <vt:lpstr>Viola template</vt:lpstr>
      <vt:lpstr>Protecting People:  Youth, Gender and Peacebuilding   Inter-American Committee  Against Terrorism (CICTE) Washington, DC, May 23, 2019   </vt:lpstr>
      <vt:lpstr>1 </vt:lpstr>
      <vt:lpstr>PowerPoint Presentation</vt:lpstr>
      <vt:lpstr>PowerPoint Presentation</vt:lpstr>
      <vt:lpstr>PowerPoint Presentation</vt:lpstr>
      <vt:lpstr>PowerPoint Presentation</vt:lpstr>
      <vt:lpstr>2 </vt:lpstr>
      <vt:lpstr>3 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Burbano, Carmela</cp:lastModifiedBy>
  <cp:revision>24</cp:revision>
  <cp:lastPrinted>2019-05-31T15:14:09Z</cp:lastPrinted>
  <dcterms:modified xsi:type="dcterms:W3CDTF">2019-05-31T15:14:26Z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0x01010076D035A163BC0046A41C2EBE1E58AFFF</vt:lpwstr>
  </property>
</Properties>
</file>