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3" r:id="rId4"/>
    <p:sldId id="257" r:id="rId5"/>
    <p:sldId id="259" r:id="rId6"/>
    <p:sldId id="258" r:id="rId7"/>
    <p:sldId id="260" r:id="rId8"/>
    <p:sldId id="261" r:id="rId9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6C369-5273-4F53-BAE3-A7CB21654267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4B717-5C5F-44A8-B717-D5DB1A784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625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6C369-5273-4F53-BAE3-A7CB21654267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4B717-5C5F-44A8-B717-D5DB1A784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966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6C369-5273-4F53-BAE3-A7CB21654267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4B717-5C5F-44A8-B717-D5DB1A784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197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6C369-5273-4F53-BAE3-A7CB21654267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4B717-5C5F-44A8-B717-D5DB1A784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710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6C369-5273-4F53-BAE3-A7CB21654267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4B717-5C5F-44A8-B717-D5DB1A784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146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6C369-5273-4F53-BAE3-A7CB21654267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4B717-5C5F-44A8-B717-D5DB1A784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981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6C369-5273-4F53-BAE3-A7CB21654267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4B717-5C5F-44A8-B717-D5DB1A784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83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6C369-5273-4F53-BAE3-A7CB21654267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4B717-5C5F-44A8-B717-D5DB1A784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71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6C369-5273-4F53-BAE3-A7CB21654267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4B717-5C5F-44A8-B717-D5DB1A784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09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6C369-5273-4F53-BAE3-A7CB21654267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4B717-5C5F-44A8-B717-D5DB1A784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858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6C369-5273-4F53-BAE3-A7CB21654267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4B717-5C5F-44A8-B717-D5DB1A784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696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6C369-5273-4F53-BAE3-A7CB21654267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4B717-5C5F-44A8-B717-D5DB1A784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996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18457"/>
            <a:ext cx="9144000" cy="139496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4000" dirty="0" smtClean="0"/>
              <a:t>Three Comments on the Fight Against </a:t>
            </a:r>
            <a:r>
              <a:rPr lang="he-IL" sz="4000" dirty="0" smtClean="0"/>
              <a:t/>
            </a:r>
            <a:br>
              <a:rPr lang="he-IL" sz="4000" dirty="0" smtClean="0"/>
            </a:br>
            <a:r>
              <a:rPr lang="en-US" sz="4000" dirty="0" smtClean="0"/>
              <a:t>Illicit Finance and Economic Activity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Benjamin Krasna</a:t>
            </a:r>
          </a:p>
          <a:p>
            <a:r>
              <a:rPr lang="en-US" dirty="0" smtClean="0"/>
              <a:t>Deputy Ambassador of Israel to the United States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37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Reaching out to the end user</a:t>
            </a:r>
          </a:p>
          <a:p>
            <a:pPr marL="514350" indent="-514350">
              <a:buAutoNum type="arabicPeriod"/>
            </a:pPr>
            <a:r>
              <a:rPr lang="en-US" dirty="0" smtClean="0"/>
              <a:t>Focusing </a:t>
            </a:r>
            <a:r>
              <a:rPr lang="en-US" smtClean="0"/>
              <a:t>on Risk </a:t>
            </a:r>
            <a:r>
              <a:rPr lang="en-US" dirty="0" smtClean="0"/>
              <a:t>and Engaging the Private Sector</a:t>
            </a:r>
          </a:p>
          <a:p>
            <a:pPr marL="514350" indent="-514350">
              <a:buAutoNum type="arabicPeriod"/>
            </a:pPr>
            <a:r>
              <a:rPr lang="en-US" dirty="0" smtClean="0"/>
              <a:t>Use of Information for 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98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Engaging the End User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first layer of defense is in the field:</a:t>
            </a:r>
          </a:p>
          <a:p>
            <a:pPr lvl="1"/>
            <a:r>
              <a:rPr lang="en-US" dirty="0" smtClean="0"/>
              <a:t>Customs Officers at Points of Entry</a:t>
            </a:r>
          </a:p>
          <a:p>
            <a:pPr lvl="1"/>
            <a:r>
              <a:rPr lang="en-US" dirty="0" smtClean="0"/>
              <a:t>Port Operators</a:t>
            </a:r>
          </a:p>
          <a:p>
            <a:pPr lvl="1"/>
            <a:r>
              <a:rPr lang="en-US" dirty="0" smtClean="0"/>
              <a:t>Compliance Officers</a:t>
            </a:r>
          </a:p>
          <a:p>
            <a:pPr lvl="1"/>
            <a:r>
              <a:rPr lang="en-US" dirty="0" smtClean="0"/>
              <a:t>Law Enforcement</a:t>
            </a:r>
          </a:p>
          <a:p>
            <a:r>
              <a:rPr lang="en-US" dirty="0" smtClean="0"/>
              <a:t>Imperative to educate and inform</a:t>
            </a:r>
          </a:p>
          <a:p>
            <a:pPr lvl="1"/>
            <a:r>
              <a:rPr lang="en-US" dirty="0" smtClean="0"/>
              <a:t>Make them your partners - Empower them</a:t>
            </a:r>
          </a:p>
          <a:p>
            <a:pPr lvl="1"/>
            <a:r>
              <a:rPr lang="en-US" dirty="0" smtClean="0"/>
              <a:t>Share “Red Flags”</a:t>
            </a:r>
          </a:p>
          <a:p>
            <a:pPr lvl="1"/>
            <a:r>
              <a:rPr lang="en-US" dirty="0" smtClean="0"/>
              <a:t>Share Previous cases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5380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risk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611077" y="2319753"/>
            <a:ext cx="2196000" cy="22189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16632"/>
            <a:ext cx="8229600" cy="1059025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rtl="0"/>
            <a:r>
              <a:rPr lang="en-US" dirty="0" smtClean="0"/>
              <a:t>Focusing on Risk 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68760"/>
            <a:ext cx="8229600" cy="4493096"/>
          </a:xfrm>
        </p:spPr>
        <p:txBody>
          <a:bodyPr>
            <a:normAutofit fontScale="55000" lnSpcReduction="20000"/>
          </a:bodyPr>
          <a:lstStyle/>
          <a:p>
            <a:pPr algn="l" rtl="0">
              <a:lnSpc>
                <a:spcPct val="90000"/>
              </a:lnSpc>
            </a:pPr>
            <a:r>
              <a:rPr lang="en-US" sz="3200" dirty="0"/>
              <a:t>Reducing financial risk:</a:t>
            </a:r>
          </a:p>
          <a:p>
            <a:pPr lvl="1" algn="l" rtl="0">
              <a:lnSpc>
                <a:spcPct val="90000"/>
              </a:lnSpc>
            </a:pPr>
            <a:r>
              <a:rPr lang="en-US" sz="2900" dirty="0"/>
              <a:t>Danger of facing financial penalties </a:t>
            </a:r>
          </a:p>
          <a:p>
            <a:pPr lvl="1" algn="l" rtl="0">
              <a:lnSpc>
                <a:spcPct val="90000"/>
              </a:lnSpc>
            </a:pPr>
            <a:r>
              <a:rPr lang="en-US" sz="2900" dirty="0"/>
              <a:t>L</a:t>
            </a:r>
            <a:r>
              <a:rPr lang="en-US" sz="2900" dirty="0"/>
              <a:t>osses caused by bad business practice (mortgage exposure on sanctioned vessels)</a:t>
            </a:r>
          </a:p>
          <a:p>
            <a:pPr lvl="1" algn="l" rtl="0">
              <a:lnSpc>
                <a:spcPct val="90000"/>
              </a:lnSpc>
            </a:pPr>
            <a:r>
              <a:rPr lang="en-US" sz="2900" dirty="0"/>
              <a:t>Inability to receive payments because of international sanctions</a:t>
            </a:r>
          </a:p>
          <a:p>
            <a:pPr lvl="1" algn="l" rtl="0">
              <a:lnSpc>
                <a:spcPct val="90000"/>
              </a:lnSpc>
            </a:pPr>
            <a:r>
              <a:rPr lang="en-US" sz="2900" dirty="0"/>
              <a:t>Displaying the highest level of fiduciary responsibility </a:t>
            </a:r>
          </a:p>
          <a:p>
            <a:pPr algn="l" rtl="0">
              <a:lnSpc>
                <a:spcPct val="90000"/>
              </a:lnSpc>
            </a:pPr>
            <a:r>
              <a:rPr lang="en-US" sz="3200" dirty="0" smtClean="0"/>
              <a:t>Mitigating </a:t>
            </a:r>
            <a:r>
              <a:rPr lang="en-US" sz="3200" dirty="0"/>
              <a:t>Legal Risk</a:t>
            </a:r>
          </a:p>
          <a:p>
            <a:pPr lvl="1" algn="l" rtl="0">
              <a:lnSpc>
                <a:spcPct val="90000"/>
              </a:lnSpc>
            </a:pPr>
            <a:r>
              <a:rPr lang="en-US" sz="2900" dirty="0"/>
              <a:t>Avoiding violations of </a:t>
            </a:r>
            <a:r>
              <a:rPr lang="en-US" sz="2900" dirty="0" smtClean="0"/>
              <a:t>International </a:t>
            </a:r>
            <a:r>
              <a:rPr lang="en-US" sz="2900" dirty="0"/>
              <a:t>sanctions</a:t>
            </a:r>
          </a:p>
          <a:p>
            <a:pPr lvl="1" algn="l" rtl="0">
              <a:lnSpc>
                <a:spcPct val="90000"/>
              </a:lnSpc>
            </a:pPr>
            <a:r>
              <a:rPr lang="en-US" sz="2900" dirty="0"/>
              <a:t>Avoiding Terror Finance and Money Laundering </a:t>
            </a:r>
            <a:r>
              <a:rPr lang="en-US" sz="2900" dirty="0" smtClean="0"/>
              <a:t>violations (FATF, AML)</a:t>
            </a:r>
            <a:endParaRPr lang="en-US" sz="2900" dirty="0"/>
          </a:p>
          <a:p>
            <a:pPr lvl="1"/>
            <a:r>
              <a:rPr lang="en-US" sz="2900" dirty="0"/>
              <a:t>Avoiding fines and legal </a:t>
            </a:r>
            <a:r>
              <a:rPr lang="en-US" sz="2900" dirty="0" smtClean="0"/>
              <a:t>action</a:t>
            </a:r>
          </a:p>
          <a:p>
            <a:pPr lvl="1"/>
            <a:r>
              <a:rPr lang="en-US" sz="2900" dirty="0" smtClean="0"/>
              <a:t>Meeting compliance and due diligence requirements </a:t>
            </a:r>
          </a:p>
          <a:p>
            <a:pPr lvl="1"/>
            <a:r>
              <a:rPr lang="en-US" sz="2900" dirty="0" smtClean="0"/>
              <a:t>KNOW YOUR CUSTOMER (KYC)</a:t>
            </a:r>
          </a:p>
          <a:p>
            <a:pPr algn="l" rtl="0">
              <a:lnSpc>
                <a:spcPct val="90000"/>
              </a:lnSpc>
            </a:pPr>
            <a:r>
              <a:rPr lang="en-US" sz="3200" dirty="0" smtClean="0"/>
              <a:t>Confronting </a:t>
            </a:r>
            <a:r>
              <a:rPr lang="en-US" sz="3200" dirty="0"/>
              <a:t>Security and Safety Risk</a:t>
            </a:r>
          </a:p>
          <a:p>
            <a:pPr lvl="1" algn="l" rtl="0">
              <a:lnSpc>
                <a:spcPct val="90000"/>
              </a:lnSpc>
            </a:pPr>
            <a:r>
              <a:rPr lang="en-US" sz="2900" dirty="0"/>
              <a:t>Abuse of Transport</a:t>
            </a:r>
          </a:p>
          <a:p>
            <a:pPr lvl="1" algn="l" rtl="0">
              <a:lnSpc>
                <a:spcPct val="90000"/>
              </a:lnSpc>
            </a:pPr>
            <a:r>
              <a:rPr lang="en-US" sz="2900" dirty="0"/>
              <a:t>Illicit arms and persons</a:t>
            </a:r>
          </a:p>
          <a:p>
            <a:pPr algn="l" rtl="0">
              <a:lnSpc>
                <a:spcPct val="90000"/>
              </a:lnSpc>
            </a:pPr>
            <a:r>
              <a:rPr lang="en-US" sz="3600" dirty="0"/>
              <a:t>Avoiding Reputational Risk</a:t>
            </a:r>
          </a:p>
          <a:p>
            <a:pPr lvl="1" algn="l" rtl="0">
              <a:lnSpc>
                <a:spcPct val="90000"/>
              </a:lnSpc>
            </a:pPr>
            <a:r>
              <a:rPr lang="en-US" sz="2900" dirty="0"/>
              <a:t>Bad for business to be affiliated with State that supports </a:t>
            </a:r>
            <a:r>
              <a:rPr lang="en-US" sz="2900" dirty="0" smtClean="0"/>
              <a:t>terror/ </a:t>
            </a:r>
            <a:r>
              <a:rPr lang="en-US" sz="2900" dirty="0"/>
              <a:t>serial violator of human </a:t>
            </a:r>
            <a:r>
              <a:rPr lang="en-US" sz="2900" dirty="0" smtClean="0"/>
              <a:t>rights.</a:t>
            </a:r>
          </a:p>
          <a:p>
            <a:pPr lvl="1" algn="l" rtl="0">
              <a:lnSpc>
                <a:spcPct val="90000"/>
              </a:lnSpc>
            </a:pPr>
            <a:r>
              <a:rPr lang="en-US" sz="2900" dirty="0" smtClean="0"/>
              <a:t>Sensitivity of CSR – Corporate Social Responsibility</a:t>
            </a:r>
            <a:endParaRPr lang="en-US" sz="2900" dirty="0"/>
          </a:p>
          <a:p>
            <a:pPr marL="457200" lvl="1" indent="0">
              <a:buNone/>
            </a:pPr>
            <a:endParaRPr lang="en-US" sz="2900" dirty="0" smtClean="0"/>
          </a:p>
          <a:p>
            <a:endParaRPr lang="he-I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RESTRICTED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86690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The Risk Portfolio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Money Laundering: FATF, Patriot Act PML</a:t>
            </a:r>
          </a:p>
          <a:p>
            <a:r>
              <a:rPr lang="en-US" dirty="0" smtClean="0"/>
              <a:t>Illicit Actors Access </a:t>
            </a:r>
            <a:r>
              <a:rPr lang="en-US" dirty="0" smtClean="0"/>
              <a:t>to Financial Assets</a:t>
            </a:r>
          </a:p>
          <a:p>
            <a:r>
              <a:rPr lang="en-US" dirty="0" smtClean="0"/>
              <a:t>Relevant </a:t>
            </a:r>
            <a:r>
              <a:rPr lang="en-US" dirty="0" smtClean="0"/>
              <a:t>Sanctions: </a:t>
            </a:r>
          </a:p>
          <a:p>
            <a:pPr lvl="1"/>
            <a:r>
              <a:rPr lang="en-US" dirty="0" smtClean="0"/>
              <a:t>Terror</a:t>
            </a:r>
          </a:p>
          <a:p>
            <a:pPr lvl="1"/>
            <a:r>
              <a:rPr lang="en-US" dirty="0" smtClean="0"/>
              <a:t>Human Rights</a:t>
            </a:r>
          </a:p>
          <a:p>
            <a:pPr lvl="1"/>
            <a:r>
              <a:rPr lang="en-US" dirty="0" smtClean="0"/>
              <a:t>Missiles</a:t>
            </a:r>
          </a:p>
          <a:p>
            <a:pPr lvl="1"/>
            <a:r>
              <a:rPr lang="en-US" dirty="0" smtClean="0"/>
              <a:t>Weapons Transfers</a:t>
            </a:r>
          </a:p>
          <a:p>
            <a:pPr lvl="1"/>
            <a:r>
              <a:rPr lang="en-US" dirty="0" smtClean="0"/>
              <a:t>Nuclear</a:t>
            </a:r>
          </a:p>
          <a:p>
            <a:pPr lvl="1"/>
            <a:r>
              <a:rPr lang="en-US" dirty="0" smtClean="0"/>
              <a:t>USA Unilateral Sanctions on Finance</a:t>
            </a:r>
          </a:p>
          <a:p>
            <a:pPr lvl="1"/>
            <a:r>
              <a:rPr lang="en-US" dirty="0" smtClean="0"/>
              <a:t>Other programs: Syria, North Korea, </a:t>
            </a:r>
            <a:r>
              <a:rPr lang="en-US" dirty="0" smtClean="0"/>
              <a:t>Russia</a:t>
            </a:r>
          </a:p>
          <a:p>
            <a:r>
              <a:rPr lang="en-US" dirty="0" smtClean="0"/>
              <a:t>Potential Links to Organized Crime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5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6"/>
            <a:ext cx="10515600" cy="98985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Financial Actions Taken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484784"/>
            <a:ext cx="8229600" cy="5184576"/>
          </a:xfrm>
        </p:spPr>
        <p:txBody>
          <a:bodyPr>
            <a:normAutofit/>
          </a:bodyPr>
          <a:lstStyle/>
          <a:p>
            <a:pPr algn="l" rtl="0">
              <a:lnSpc>
                <a:spcPct val="80000"/>
              </a:lnSpc>
            </a:pPr>
            <a:r>
              <a:rPr lang="en-US" sz="2000" dirty="0"/>
              <a:t>HSBC – $1.9 Billion</a:t>
            </a:r>
          </a:p>
          <a:p>
            <a:pPr algn="l" rtl="0">
              <a:lnSpc>
                <a:spcPct val="80000"/>
              </a:lnSpc>
            </a:pPr>
            <a:r>
              <a:rPr lang="en-US" sz="2000" dirty="0"/>
              <a:t>Standard Chartered - $667 Million</a:t>
            </a:r>
          </a:p>
          <a:p>
            <a:pPr algn="l" rtl="0">
              <a:lnSpc>
                <a:spcPct val="80000"/>
              </a:lnSpc>
            </a:pPr>
            <a:r>
              <a:rPr lang="en-US" sz="2000" dirty="0"/>
              <a:t>ING </a:t>
            </a:r>
            <a:r>
              <a:rPr lang="en-US" sz="2000" dirty="0"/>
              <a:t>- $619 </a:t>
            </a:r>
            <a:r>
              <a:rPr lang="en-US" sz="2000" dirty="0"/>
              <a:t>Million</a:t>
            </a:r>
            <a:endParaRPr lang="en-US" sz="2000" dirty="0"/>
          </a:p>
          <a:p>
            <a:pPr algn="l" rtl="0">
              <a:lnSpc>
                <a:spcPct val="80000"/>
              </a:lnSpc>
            </a:pPr>
            <a:r>
              <a:rPr lang="en-US" sz="2000" dirty="0"/>
              <a:t>Credit Suisse - $536 </a:t>
            </a:r>
            <a:r>
              <a:rPr lang="en-US" sz="2000" dirty="0"/>
              <a:t>Million</a:t>
            </a:r>
            <a:endParaRPr lang="en-US" sz="2000" dirty="0"/>
          </a:p>
          <a:p>
            <a:pPr algn="l" rtl="0">
              <a:lnSpc>
                <a:spcPct val="80000"/>
              </a:lnSpc>
            </a:pPr>
            <a:r>
              <a:rPr lang="en-US" sz="2000" dirty="0"/>
              <a:t>ABN </a:t>
            </a:r>
            <a:r>
              <a:rPr lang="en-US" sz="2000" dirty="0" err="1"/>
              <a:t>Amro</a:t>
            </a:r>
            <a:r>
              <a:rPr lang="en-US" sz="2000" dirty="0"/>
              <a:t> (RBS) - $500 </a:t>
            </a:r>
            <a:r>
              <a:rPr lang="en-US" sz="2000" dirty="0"/>
              <a:t>Million</a:t>
            </a:r>
          </a:p>
          <a:p>
            <a:pPr algn="l" rtl="0">
              <a:lnSpc>
                <a:spcPct val="80000"/>
              </a:lnSpc>
            </a:pPr>
            <a:r>
              <a:rPr lang="en-US" sz="2000" dirty="0"/>
              <a:t>Deutsche Bank - $450 Million (pending)</a:t>
            </a:r>
            <a:endParaRPr lang="en-US" sz="2000" dirty="0"/>
          </a:p>
          <a:p>
            <a:pPr algn="l" rtl="0">
              <a:lnSpc>
                <a:spcPct val="80000"/>
              </a:lnSpc>
            </a:pPr>
            <a:r>
              <a:rPr lang="en-US" sz="2000" dirty="0"/>
              <a:t>Lloyd’s - $350 </a:t>
            </a:r>
            <a:r>
              <a:rPr lang="en-US" sz="2000" dirty="0"/>
              <a:t>Million</a:t>
            </a:r>
            <a:endParaRPr lang="en-US" sz="2000" dirty="0"/>
          </a:p>
          <a:p>
            <a:pPr algn="l" rtl="0">
              <a:lnSpc>
                <a:spcPct val="80000"/>
              </a:lnSpc>
            </a:pPr>
            <a:r>
              <a:rPr lang="en-US" sz="2000" dirty="0"/>
              <a:t>Barclays </a:t>
            </a:r>
            <a:r>
              <a:rPr lang="en-US" sz="2000" dirty="0"/>
              <a:t>- $298 </a:t>
            </a:r>
            <a:r>
              <a:rPr lang="en-US" sz="2000" dirty="0"/>
              <a:t>Million</a:t>
            </a:r>
            <a:endParaRPr lang="en-US" sz="2000" dirty="0"/>
          </a:p>
          <a:p>
            <a:pPr algn="l" rtl="0">
              <a:lnSpc>
                <a:spcPct val="80000"/>
              </a:lnSpc>
            </a:pPr>
            <a:r>
              <a:rPr lang="en-US" sz="2000" dirty="0"/>
              <a:t>JP Morgan - $88 </a:t>
            </a:r>
            <a:r>
              <a:rPr lang="en-US" sz="2000" dirty="0"/>
              <a:t>Million</a:t>
            </a:r>
            <a:endParaRPr lang="en-US" sz="2000" dirty="0"/>
          </a:p>
          <a:p>
            <a:pPr algn="l" rtl="0">
              <a:lnSpc>
                <a:spcPct val="80000"/>
              </a:lnSpc>
            </a:pPr>
            <a:r>
              <a:rPr lang="en-US" sz="2000" dirty="0"/>
              <a:t>ABN </a:t>
            </a:r>
            <a:r>
              <a:rPr lang="en-US" sz="2000" dirty="0" err="1"/>
              <a:t>Amro</a:t>
            </a:r>
            <a:r>
              <a:rPr lang="en-US" sz="2000" dirty="0"/>
              <a:t> - $80 Million </a:t>
            </a:r>
          </a:p>
          <a:p>
            <a:pPr algn="l" rtl="0">
              <a:lnSpc>
                <a:spcPct val="80000"/>
              </a:lnSpc>
            </a:pPr>
            <a:r>
              <a:rPr lang="en-US" sz="2000" dirty="0"/>
              <a:t>Citibank - $2 Billion in Frozen </a:t>
            </a:r>
            <a:r>
              <a:rPr lang="en-US" sz="2000" dirty="0"/>
              <a:t>Assets</a:t>
            </a:r>
          </a:p>
          <a:p>
            <a:pPr algn="l" rtl="0">
              <a:lnSpc>
                <a:spcPct val="80000"/>
              </a:lnSpc>
            </a:pPr>
            <a:r>
              <a:rPr lang="en-US" sz="2000" dirty="0"/>
              <a:t>Commerzbank - $1.45 Billion</a:t>
            </a:r>
          </a:p>
          <a:p>
            <a:pPr algn="l" rtl="0">
              <a:lnSpc>
                <a:spcPct val="80000"/>
              </a:lnSpc>
            </a:pPr>
            <a:r>
              <a:rPr lang="en-US" sz="2000" dirty="0" smtClean="0"/>
              <a:t>Mitsubishi </a:t>
            </a:r>
            <a:r>
              <a:rPr lang="en-US" sz="2000" dirty="0"/>
              <a:t>- $345 Million</a:t>
            </a:r>
          </a:p>
          <a:p>
            <a:pPr algn="l" rtl="0">
              <a:lnSpc>
                <a:spcPct val="80000"/>
              </a:lnSpc>
            </a:pPr>
            <a:r>
              <a:rPr lang="en-US" sz="2000" dirty="0"/>
              <a:t>BNP Paribas - $8.9 Billion</a:t>
            </a:r>
            <a:endParaRPr lang="en-US" sz="2000" dirty="0"/>
          </a:p>
          <a:p>
            <a:pPr algn="l" rtl="0">
              <a:lnSpc>
                <a:spcPct val="80000"/>
              </a:lnSpc>
              <a:buFontTx/>
              <a:buNone/>
            </a:pPr>
            <a:endParaRPr lang="en-US" sz="24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US"/>
          </a:p>
        </p:txBody>
      </p:sp>
      <p:sp>
        <p:nvSpPr>
          <p:cNvPr id="2" name="Flowchart: Alternate Process 1"/>
          <p:cNvSpPr/>
          <p:nvPr/>
        </p:nvSpPr>
        <p:spPr>
          <a:xfrm>
            <a:off x="5527963" y="3922098"/>
            <a:ext cx="6473761" cy="792088"/>
          </a:xfrm>
          <a:prstGeom prst="flowChartAlternateProcess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Total Financial Actions: </a:t>
            </a:r>
          </a:p>
          <a:p>
            <a:pPr algn="ctr"/>
            <a:r>
              <a:rPr lang="en-US" sz="2400" dirty="0">
                <a:solidFill>
                  <a:srgbClr val="FF0000"/>
                </a:solidFill>
              </a:rPr>
              <a:t>Greater than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$17.9 Billion </a:t>
            </a:r>
            <a:r>
              <a:rPr lang="en-US" sz="2400" dirty="0">
                <a:solidFill>
                  <a:srgbClr val="FF0000"/>
                </a:solidFill>
              </a:rPr>
              <a:t>fines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or frozen assets</a:t>
            </a:r>
            <a:endParaRPr lang="he-IL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34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003512" y="332656"/>
            <a:ext cx="8229600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rtl="0"/>
            <a:r>
              <a:rPr lang="en-US" dirty="0" smtClean="0"/>
              <a:t>Discussion Points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/>
            <a:r>
              <a:rPr lang="en-US" dirty="0" smtClean="0"/>
              <a:t>Monitoring and Implementation:</a:t>
            </a:r>
          </a:p>
          <a:p>
            <a:pPr lvl="1" algn="l" rtl="0"/>
            <a:r>
              <a:rPr lang="en-US" dirty="0" smtClean="0"/>
              <a:t>Look at designation lists</a:t>
            </a:r>
          </a:p>
          <a:p>
            <a:pPr algn="l" rtl="0"/>
            <a:r>
              <a:rPr lang="en-US" dirty="0" smtClean="0"/>
              <a:t>Dissemination of Information:</a:t>
            </a:r>
          </a:p>
          <a:p>
            <a:pPr lvl="1" algn="l" rtl="0"/>
            <a:r>
              <a:rPr lang="en-US" dirty="0" smtClean="0"/>
              <a:t>Govt. must act to protect its own businesses from risk of violation</a:t>
            </a:r>
          </a:p>
          <a:p>
            <a:pPr lvl="1" algn="l" rtl="0"/>
            <a:r>
              <a:rPr lang="en-US" dirty="0" smtClean="0"/>
              <a:t>This is not a “business opportunity”</a:t>
            </a:r>
          </a:p>
          <a:p>
            <a:pPr algn="l" rtl="0"/>
            <a:r>
              <a:rPr lang="en-US" dirty="0" smtClean="0"/>
              <a:t>Enforcement:</a:t>
            </a:r>
          </a:p>
          <a:p>
            <a:pPr lvl="1" algn="l" rtl="0"/>
            <a:r>
              <a:rPr lang="en-US" dirty="0" smtClean="0"/>
              <a:t>Working against the violators and those who enable circumvention</a:t>
            </a:r>
          </a:p>
          <a:p>
            <a:pPr algn="l" rtl="0"/>
            <a:r>
              <a:rPr lang="en-US" dirty="0" smtClean="0"/>
              <a:t>Due Diligence:</a:t>
            </a:r>
          </a:p>
          <a:p>
            <a:pPr lvl="1" algn="l" rtl="0"/>
            <a:r>
              <a:rPr lang="en-US" dirty="0" smtClean="0"/>
              <a:t>Making sure you are in compliance </a:t>
            </a:r>
            <a:endParaRPr lang="en-US" dirty="0"/>
          </a:p>
          <a:p>
            <a:pPr lvl="1" algn="l" rtl="0"/>
            <a:r>
              <a:rPr lang="en-US" dirty="0" smtClean="0"/>
              <a:t>“</a:t>
            </a:r>
            <a:r>
              <a:rPr lang="en-US" i="1" dirty="0" smtClean="0"/>
              <a:t>Know Your Customer. Ignorance is not a defense”</a:t>
            </a:r>
            <a:endParaRPr lang="en-US" dirty="0" smtClean="0"/>
          </a:p>
          <a:p>
            <a:pPr algn="l" rtl="0"/>
            <a:r>
              <a:rPr lang="en-US" dirty="0" smtClean="0"/>
              <a:t>Mitigating Risk:</a:t>
            </a:r>
          </a:p>
          <a:p>
            <a:pPr lvl="1" algn="l" rtl="0"/>
            <a:r>
              <a:rPr lang="en-US" dirty="0" smtClean="0"/>
              <a:t>Taking steps to eliminate exposure</a:t>
            </a:r>
            <a:endParaRPr lang="he-IL" dirty="0" smtClean="0"/>
          </a:p>
          <a:p>
            <a:pPr lvl="1" algn="l" rtl="0"/>
            <a:endParaRPr lang="he-IL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363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Use of Information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Intelligence vs. Evidence</a:t>
            </a:r>
          </a:p>
          <a:p>
            <a:r>
              <a:rPr lang="en-US" dirty="0" smtClean="0"/>
              <a:t>Protection of Sensitive Information</a:t>
            </a:r>
          </a:p>
          <a:p>
            <a:r>
              <a:rPr lang="en-US" dirty="0" smtClean="0"/>
              <a:t>Understanding what is needed to make something operational</a:t>
            </a:r>
          </a:p>
          <a:p>
            <a:r>
              <a:rPr lang="en-US" dirty="0" smtClean="0"/>
              <a:t>Discrepancies between different States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74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D035A163BC0046A41C2EBE1E58AFFF" ma:contentTypeVersion="1" ma:contentTypeDescription="Create a new document." ma:contentTypeScope="" ma:versionID="413af19bcb59ebd614d4f80392d470c1">
  <xsd:schema xmlns:xsd="http://www.w3.org/2001/XMLSchema" xmlns:xs="http://www.w3.org/2001/XMLSchema" xmlns:p="http://schemas.microsoft.com/office/2006/metadata/properties" xmlns:ns2="89f4cd83-a2d3-4405-9b45-6aff5241ff81" targetNamespace="http://schemas.microsoft.com/office/2006/metadata/properties" ma:root="true" ma:fieldsID="4b0342c81372e05998e770e64ad0cf8c" ns2:_="">
    <xsd:import namespace="89f4cd83-a2d3-4405-9b45-6aff5241ff81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f4cd83-a2d3-4405-9b45-6aff5241ff8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0C3AED6-42D2-4184-94BD-8B09E8D2E77C}"/>
</file>

<file path=customXml/itemProps2.xml><?xml version="1.0" encoding="utf-8"?>
<ds:datastoreItem xmlns:ds="http://schemas.openxmlformats.org/officeDocument/2006/customXml" ds:itemID="{A7BE5E30-B0FF-4F00-8205-A34480CC1638}"/>
</file>

<file path=customXml/itemProps3.xml><?xml version="1.0" encoding="utf-8"?>
<ds:datastoreItem xmlns:ds="http://schemas.openxmlformats.org/officeDocument/2006/customXml" ds:itemID="{EB5F4330-17C8-401F-B228-52E940124CE9}"/>
</file>

<file path=docProps/app.xml><?xml version="1.0" encoding="utf-8"?>
<Properties xmlns="http://schemas.openxmlformats.org/officeDocument/2006/extended-properties" xmlns:vt="http://schemas.openxmlformats.org/officeDocument/2006/docPropsVTypes">
  <TotalTime>2611</TotalTime>
  <Words>447</Words>
  <Application>Microsoft Office PowerPoint</Application>
  <PresentationFormat>Widescreen</PresentationFormat>
  <Paragraphs>85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Three Comments on the Fight Against  Illicit Finance and Economic Activity</vt:lpstr>
      <vt:lpstr>PowerPoint Presentation</vt:lpstr>
      <vt:lpstr>Engaging the End User</vt:lpstr>
      <vt:lpstr>Focusing on Risk </vt:lpstr>
      <vt:lpstr>The Risk Portfolio</vt:lpstr>
      <vt:lpstr>Financial Actions Taken</vt:lpstr>
      <vt:lpstr>Discussion Points</vt:lpstr>
      <vt:lpstr>Use of Information </vt:lpstr>
    </vt:vector>
  </TitlesOfParts>
  <Company>MFA.GOV.IL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Focusing on Risk</dc:title>
  <dc:creator>Reuven Azar Deputy Chief of mission - Embassy  of Israel - Washington</dc:creator>
  <cp:lastModifiedBy>Reuven Azar Deputy Chief of mission - Embassy  of Israel - Washington</cp:lastModifiedBy>
  <cp:revision>6</cp:revision>
  <cp:lastPrinted>2019-05-23T17:06:22Z</cp:lastPrinted>
  <dcterms:created xsi:type="dcterms:W3CDTF">2019-05-21T21:37:09Z</dcterms:created>
  <dcterms:modified xsi:type="dcterms:W3CDTF">2019-05-23T17:08:29Z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0x01010076D035A163BC0046A41C2EBE1E58AFFF</vt:lpwstr>
  </property>
</Properties>
</file>