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78" r:id="rId3"/>
    <p:sldId id="271" r:id="rId4"/>
    <p:sldId id="277" r:id="rId5"/>
    <p:sldId id="268" r:id="rId6"/>
    <p:sldId id="261" r:id="rId7"/>
    <p:sldId id="279" r:id="rId8"/>
    <p:sldId id="280" r:id="rId9"/>
    <p:sldId id="281" r:id="rId10"/>
    <p:sldId id="28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39"/>
    <p:restoredTop sz="94682"/>
  </p:normalViewPr>
  <p:slideViewPr>
    <p:cSldViewPr snapToGrid="0" snapToObjects="1">
      <p:cViewPr varScale="1">
        <p:scale>
          <a:sx n="79" d="100"/>
          <a:sy n="79" d="100"/>
        </p:scale>
        <p:origin x="-114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8379F-E478-7B45-A938-6D997F57D83D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FC111-B00B-8749-B10B-75833E4D8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84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Three parts:</a:t>
            </a:r>
          </a:p>
          <a:p>
            <a:r>
              <a:rPr lang="en-GB" dirty="0"/>
              <a:t>What, why and how</a:t>
            </a:r>
          </a:p>
          <a:p>
            <a:endParaRPr lang="en-GB" dirty="0"/>
          </a:p>
          <a:p>
            <a:r>
              <a:rPr lang="en-GB" dirty="0"/>
              <a:t>How innovation/ creativity understood in relation to CCI; we have lots of output data; but little on processes (and these are different to most other </a:t>
            </a:r>
            <a:r>
              <a:rPr lang="en-GB" dirty="0" err="1"/>
              <a:t>inds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7E758-096A-6F49-BF3A-83D319861E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8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Culturalisaton</a:t>
            </a:r>
            <a:endParaRPr lang="en-GB" dirty="0"/>
          </a:p>
          <a:p>
            <a:r>
              <a:rPr lang="en-GB" dirty="0" err="1"/>
              <a:t>Economistation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7E758-096A-6F49-BF3A-83D319861E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67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Global transfer</a:t>
            </a:r>
          </a:p>
          <a:p>
            <a:r>
              <a:rPr lang="en-GB" dirty="0"/>
              <a:t>Identity</a:t>
            </a:r>
          </a:p>
          <a:p>
            <a:r>
              <a:rPr lang="en-GB" dirty="0"/>
              <a:t>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7E758-096A-6F49-BF3A-83D319861E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83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Models of CCI need to look at systemic innovation and interest-relation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7E758-096A-6F49-BF3A-83D319861E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9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80F6A3-800D-8242-AF11-1D5F278842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22D033D-811E-CF4A-BD26-CE4BC11C2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8BBCDB7-6139-CD46-A66B-E6BFB7026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142FE61-B7F6-8845-B53A-89D87F869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85D2D7-E4F4-6A44-97D7-762294946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59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21C293-DB0D-2F4F-8044-72755F4E5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20328F4-E4ED-4342-9296-1EFC85220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DD6B69-6A44-BC4D-B1F3-A3C101F5A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F58597F-722C-D24C-8E88-655D05402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F4CC4AD-DBFF-0547-A2A0-7FA02BC4F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67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77591B3-8AD5-0347-9FA1-F641204E5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415FB9-85A0-5E42-AD01-BB1E148294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4EE64F-2B48-954B-B2CE-0D904FBAB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081279A-C39D-324F-826E-19EBCE91B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0FC79A2-D09A-5B44-8A51-9E238041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4C6AE6-838F-5241-83C1-535F1E99B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E96E53-8744-554D-825A-9476A1B45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8F3B817-C677-1B49-BF75-BC4E0C51E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AF03C91-18B3-6B46-A897-1EF8994F3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17AA29-D07A-C84D-98EA-A0E58B4E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0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65C3BB-3D89-7F4E-AF3D-0634745EC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205E1B3-FEDE-1345-A920-C6BD1EB13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49F7CDE-48FD-E848-AFF5-C8A8F61B6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8CAB35-CF04-D540-99DF-BF08F1067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0FFC13-8D94-8D46-BFEE-B0D1F129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14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B81585-54AB-0044-B8AA-67A56541C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1680595-BF4A-2645-B103-33D9508CF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06E39F2-81BB-EE4E-984F-985B90A13C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1EFCFC0-64D7-B244-AA32-465D9ED82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52532A-C359-9349-8D5F-5B8FD5388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91A7329-3970-7F4D-A49F-5C4385266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767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39A7AB-E279-5243-AD4F-76263490E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31888F5-9F2D-6748-8E6F-6E1D1D316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FF2064A-213A-734D-9394-25FBB3DF0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DBE4683-9CA9-0844-B51F-63FE9F257B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7924DC9-3FC1-CF40-80D3-EA9F928BC0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75BA949-218B-A54E-B7A7-9BDB11C7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E568CB2-3DF4-604B-936F-52EF86A9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D6C5EA-10A5-B246-9EF5-9EDE51A8E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310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43E85F-5AC0-8D41-8D68-377D2BA7C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B52B5F6-3DBE-D249-9E49-92259176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EADA8C9-D8B9-D342-B5C0-15C51717F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32163DF-8323-E945-8A36-2B16848E0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4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F6A4A402-93D2-174D-8691-AD939EC0A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E94CC93-688E-ED42-AF31-643DAACED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4D38547-707A-864C-ABB5-23F12AADD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93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940AE0-7B9A-F745-B2BB-ABB34DC2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38BDBAB-BCAF-3C47-9F5F-4060DF325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9BF790A-DFFD-6D47-866F-B3B136B3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4959B8B-19AF-2143-BECB-5D9559A4C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AA7B5B-2264-484F-94A8-9E9B8762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78F0E9-9F90-F348-8B2D-880FE1124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00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EE80C9-B18F-8F4F-BA2A-DECB18E1D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9337766-B2C3-8542-9E9B-166134105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7AEED47-7BBF-B248-B403-4468CB05E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84F05DE-25D6-324A-B845-49638AA98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E889389-831E-4F41-B867-F07213A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1A30BEC-A77F-834B-B972-45F08C2CC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060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3C80F48-2EE8-2A4C-B9BC-E716D6377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4B5891A-C782-3147-BDBE-4AEBE29ED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4B7162-B224-FE4C-BCD0-9C6A3F4981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1E1E-1314-0446-8E5F-0DE0BFEF65E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3AFC34-BA7D-D847-955B-CC2B7FCCA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5D6ED8-56C9-3840-BE52-95B8BA8E0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D7282-6A04-F044-90A2-BEACFFA9D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57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1A7B58-96C7-104E-B86E-8D5F644BC8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Understanding and supporting the Cultural and Creative Industries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D85F630-3983-0244-BD30-7DC20C593B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Andy C Pratt</a:t>
            </a:r>
          </a:p>
          <a:p>
            <a:r>
              <a:rPr lang="en-GB" dirty="0"/>
              <a:t>Professor of Cultural Economy</a:t>
            </a:r>
          </a:p>
          <a:p>
            <a:r>
              <a:rPr lang="en-GB" dirty="0"/>
              <a:t>Centre for Culture and the Creative Industries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5398EFF-3E76-094A-9B62-B51E800BC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4838700"/>
            <a:ext cx="16764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22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E4D860-DC50-2A4F-9AAD-483C9CDE4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38171C5-64C6-7140-BD2B-3954054C7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5297715"/>
          </a:xfrm>
        </p:spPr>
        <p:txBody>
          <a:bodyPr>
            <a:normAutofit/>
          </a:bodyPr>
          <a:lstStyle/>
          <a:p>
            <a:r>
              <a:rPr lang="en-GB" dirty="0"/>
              <a:t>Creative economy as an integral part of economic development</a:t>
            </a:r>
          </a:p>
          <a:p>
            <a:r>
              <a:rPr lang="en-GB" dirty="0"/>
              <a:t>Culture transforms the ‘economic’ offer: it differentiates</a:t>
            </a:r>
          </a:p>
          <a:p>
            <a:r>
              <a:rPr lang="en-GB" dirty="0"/>
              <a:t>Culture carries identity and meanings</a:t>
            </a:r>
          </a:p>
          <a:p>
            <a:r>
              <a:rPr lang="en-GB" dirty="0"/>
              <a:t>The new economies of ‘quinary age’ (orange, green and blue) operate differently (innovation, organisation, risk, turnover)</a:t>
            </a:r>
          </a:p>
          <a:p>
            <a:r>
              <a:rPr lang="en-GB" dirty="0"/>
              <a:t>Policy and governance must engage with new organisational forms</a:t>
            </a:r>
          </a:p>
          <a:p>
            <a:pPr marL="0" indent="0" algn="ctr">
              <a:buNone/>
            </a:pPr>
            <a:r>
              <a:rPr lang="en-GB" dirty="0"/>
              <a:t>*</a:t>
            </a:r>
          </a:p>
          <a:p>
            <a:r>
              <a:rPr lang="en-GB" dirty="0"/>
              <a:t>Having ‘great culture’ is not enough, and it is not sustainable</a:t>
            </a:r>
          </a:p>
          <a:p>
            <a:pPr lvl="1"/>
            <a:r>
              <a:rPr lang="en-GB" dirty="0"/>
              <a:t>Culture needs re-producing for future generations</a:t>
            </a:r>
          </a:p>
          <a:p>
            <a:pPr lvl="1"/>
            <a:r>
              <a:rPr lang="en-GB" dirty="0"/>
              <a:t>Value creation needs respect (and regulation)</a:t>
            </a:r>
          </a:p>
          <a:p>
            <a:pPr lvl="1"/>
            <a:r>
              <a:rPr lang="en-GB" dirty="0"/>
              <a:t>Culture is produced by communities</a:t>
            </a:r>
          </a:p>
        </p:txBody>
      </p:sp>
    </p:spTree>
    <p:extLst>
      <p:ext uri="{BB962C8B-B14F-4D97-AF65-F5344CB8AC3E}">
        <p14:creationId xmlns:p14="http://schemas.microsoft.com/office/powerpoint/2010/main" val="3198325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The rise of the knowledge economy, and the cultural and creative economy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301340"/>
            <a:ext cx="5181600" cy="2875622"/>
          </a:xfrm>
        </p:spPr>
        <p:txBody>
          <a:bodyPr>
            <a:normAutofit/>
          </a:bodyPr>
          <a:lstStyle/>
          <a:p>
            <a:r>
              <a:rPr lang="en-GB" sz="1800" b="1" dirty="0"/>
              <a:t>The Quaternary sector</a:t>
            </a:r>
          </a:p>
          <a:p>
            <a:pPr lvl="1"/>
            <a:r>
              <a:rPr lang="en-GB" sz="1800" dirty="0"/>
              <a:t>Intellectual activities: such as government, culture, libraries and scientific research, information technology and education</a:t>
            </a:r>
          </a:p>
          <a:p>
            <a:r>
              <a:rPr lang="en-GB" sz="1800" b="1" dirty="0" err="1"/>
              <a:t>Quinary</a:t>
            </a:r>
            <a:r>
              <a:rPr lang="en-GB" sz="1800" b="1" dirty="0"/>
              <a:t> Sector</a:t>
            </a:r>
          </a:p>
          <a:p>
            <a:pPr lvl="1"/>
            <a:r>
              <a:rPr lang="en-GB" sz="1800" dirty="0"/>
              <a:t>Highest levels of decision making in economies and societies: top executives and officials in government, science, culture and the arts, media, non-profit, healthcare, education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758" y="1825625"/>
            <a:ext cx="5677965" cy="4351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500" y="1690688"/>
            <a:ext cx="4445000" cy="16106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F7F1272-20B3-2B48-A591-F8A2D78F6DCC}"/>
              </a:ext>
            </a:extLst>
          </p:cNvPr>
          <p:cNvSpPr txBox="1"/>
          <p:nvPr/>
        </p:nvSpPr>
        <p:spPr>
          <a:xfrm>
            <a:off x="6386513" y="6311900"/>
            <a:ext cx="5129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It’s not just more, and different: its </a:t>
            </a:r>
            <a:r>
              <a:rPr lang="en-GB" b="1" dirty="0"/>
              <a:t>transformational</a:t>
            </a:r>
          </a:p>
        </p:txBody>
      </p:sp>
    </p:spTree>
    <p:extLst>
      <p:ext uri="{BB962C8B-B14F-4D97-AF65-F5344CB8AC3E}">
        <p14:creationId xmlns:p14="http://schemas.microsoft.com/office/powerpoint/2010/main" val="900434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1"/>
          <p:cNvSpPr>
            <a:spLocks noGrp="1"/>
          </p:cNvSpPr>
          <p:nvPr>
            <p:ph type="title"/>
          </p:nvPr>
        </p:nvSpPr>
        <p:spPr>
          <a:xfrm>
            <a:off x="571501" y="611684"/>
            <a:ext cx="6669558" cy="950416"/>
          </a:xfrm>
        </p:spPr>
        <p:txBody>
          <a:bodyPr>
            <a:normAutofit/>
          </a:bodyPr>
          <a:lstStyle/>
          <a:p>
            <a:r>
              <a:rPr lang="en-US" altLang="en-US" dirty="0">
                <a:ea typeface="ＭＳ Ｐゴシック" charset="-128"/>
              </a:rPr>
              <a:t>2  Growth in the Creative Economy</a:t>
            </a:r>
          </a:p>
        </p:txBody>
      </p:sp>
      <p:pic>
        <p:nvPicPr>
          <p:cNvPr id="5" name="Picture Placeholder 4" descr="cover.tiff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" r="4996"/>
          <a:stretch>
            <a:fillRect/>
          </a:stretch>
        </p:blipFill>
        <p:spPr>
          <a:xfrm>
            <a:off x="9259858" y="2873921"/>
            <a:ext cx="2763940" cy="3744594"/>
          </a:xfrm>
          <a:ln>
            <a:miter lim="800000"/>
            <a:headEnd/>
            <a:tailEnd/>
          </a:ln>
          <a:effectLst>
            <a:outerShdw blurRad="63500" sx="100500" sy="100500" algn="ctr" rotWithShape="0">
              <a:srgbClr val="000000">
                <a:alpha val="50000"/>
              </a:srgbClr>
            </a:outerShdw>
          </a:effectLst>
        </p:spPr>
      </p:pic>
      <p:sp>
        <p:nvSpPr>
          <p:cNvPr id="199683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301" y="1788170"/>
            <a:ext cx="5388000" cy="4698355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598"/>
              </a:spcBef>
            </a:pPr>
            <a:r>
              <a:rPr lang="en-US" altLang="en-US" sz="2800" dirty="0">
                <a:ea typeface="ＭＳ Ｐゴシック" charset="-128"/>
              </a:rPr>
              <a:t>Overall, global trade in creative products more than doubled from 2002 to 2011. The average annual growth rate during that period was </a:t>
            </a:r>
            <a:r>
              <a:rPr lang="en-US" altLang="en-US" sz="2800" b="1" dirty="0">
                <a:ea typeface="ＭＳ Ｐゴシック" charset="-128"/>
              </a:rPr>
              <a:t>8.8 per cent</a:t>
            </a:r>
            <a:r>
              <a:rPr lang="en-US" altLang="en-US" sz="2800" dirty="0">
                <a:ea typeface="ＭＳ Ｐゴシック" charset="-128"/>
              </a:rPr>
              <a:t>. </a:t>
            </a:r>
          </a:p>
          <a:p>
            <a:pPr>
              <a:spcBef>
                <a:spcPts val="598"/>
              </a:spcBef>
            </a:pPr>
            <a:r>
              <a:rPr lang="en-US" altLang="en-US" sz="2800" dirty="0">
                <a:ea typeface="ＭＳ Ｐゴシック" charset="-128"/>
              </a:rPr>
              <a:t>Growth in developing country exports was stronger still, averaging </a:t>
            </a:r>
            <a:r>
              <a:rPr lang="en-US" altLang="en-US" sz="2800" b="1" dirty="0">
                <a:ea typeface="ＭＳ Ｐゴシック" charset="-128"/>
              </a:rPr>
              <a:t>12.1 per cent </a:t>
            </a:r>
            <a:r>
              <a:rPr lang="en-US" altLang="en-US" sz="2800" dirty="0">
                <a:ea typeface="ＭＳ Ｐゴシック" charset="-128"/>
              </a:rPr>
              <a:t>annually for the period. Such exports of creative goods and services reached US$ 227 billion in 2011, or 50 per cent of the global total. </a:t>
            </a:r>
          </a:p>
          <a:p>
            <a:pPr>
              <a:spcBef>
                <a:spcPts val="598"/>
              </a:spcBef>
            </a:pPr>
            <a:endParaRPr lang="en-US" altLang="en-US" sz="2800" dirty="0">
              <a:ea typeface="ＭＳ Ｐゴシック" charset="-128"/>
            </a:endParaRPr>
          </a:p>
          <a:p>
            <a:pPr>
              <a:spcBef>
                <a:spcPts val="598"/>
              </a:spcBef>
            </a:pPr>
            <a:r>
              <a:rPr lang="en-US" altLang="en-US" sz="2800" dirty="0">
                <a:ea typeface="ＭＳ Ｐゴシック" charset="-128"/>
              </a:rPr>
              <a:t>-&gt;It’s a real thing</a:t>
            </a:r>
          </a:p>
          <a:p>
            <a:pPr>
              <a:spcBef>
                <a:spcPts val="598"/>
              </a:spcBef>
            </a:pPr>
            <a:r>
              <a:rPr lang="en-US" altLang="en-US" sz="2800" dirty="0">
                <a:ea typeface="ＭＳ Ｐゴシック" charset="-128"/>
              </a:rPr>
              <a:t>-&gt;The importance of data collection and measures of the creative economy (trade and employment)</a:t>
            </a:r>
          </a:p>
          <a:p>
            <a:pPr>
              <a:spcBef>
                <a:spcPts val="598"/>
              </a:spcBef>
            </a:pPr>
            <a:endParaRPr lang="en-US" altLang="en-US" dirty="0">
              <a:ea typeface="ＭＳ Ｐゴシック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1929DA6-5208-4742-80EA-43263CE27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7301" y="2480582"/>
            <a:ext cx="3056574" cy="40059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F096595-D2B3-8E41-8077-0BF523298F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4707" y="176256"/>
            <a:ext cx="2612670" cy="37064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9E5CA15-9A9A-4E4F-94D0-F0D6B61527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4969" y="5747657"/>
            <a:ext cx="1322345" cy="62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1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5143" y="1"/>
            <a:ext cx="11829143" cy="1690688"/>
          </a:xfrm>
        </p:spPr>
        <p:txBody>
          <a:bodyPr/>
          <a:lstStyle/>
          <a:p>
            <a:r>
              <a:rPr lang="en-GB" dirty="0"/>
              <a:t>3. Understanding the cultural and creative economy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319127"/>
            <a:ext cx="5181600" cy="227751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Includes the traditional cultural sector</a:t>
            </a:r>
          </a:p>
          <a:p>
            <a:pPr lvl="1"/>
            <a:r>
              <a:rPr lang="en-GB" dirty="0"/>
              <a:t>Patrimony</a:t>
            </a:r>
          </a:p>
          <a:p>
            <a:pPr lvl="1"/>
            <a:r>
              <a:rPr lang="en-GB" dirty="0"/>
              <a:t>Heritage</a:t>
            </a:r>
          </a:p>
          <a:p>
            <a:pPr lvl="1"/>
            <a:r>
              <a:rPr lang="en-GB" dirty="0"/>
              <a:t>Crafts</a:t>
            </a:r>
          </a:p>
          <a:p>
            <a:pPr lvl="1"/>
            <a:r>
              <a:rPr lang="en-GB" dirty="0"/>
              <a:t>Cultural practices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472238" y="2017487"/>
            <a:ext cx="5243512" cy="41594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The challenge:</a:t>
            </a:r>
          </a:p>
          <a:p>
            <a:r>
              <a:rPr lang="en-GB" dirty="0"/>
              <a:t>We need a </a:t>
            </a:r>
            <a:r>
              <a:rPr lang="en-GB" u="sng" dirty="0"/>
              <a:t>different </a:t>
            </a:r>
            <a:r>
              <a:rPr lang="en-GB" dirty="0"/>
              <a:t>logic of governance</a:t>
            </a:r>
          </a:p>
          <a:p>
            <a:pPr lvl="1"/>
            <a:r>
              <a:rPr lang="en-GB" dirty="0"/>
              <a:t>To culture</a:t>
            </a:r>
          </a:p>
          <a:p>
            <a:pPr lvl="1"/>
            <a:r>
              <a:rPr lang="en-GB" dirty="0"/>
              <a:t>To manufacture</a:t>
            </a:r>
          </a:p>
          <a:p>
            <a:r>
              <a:rPr lang="en-GB" dirty="0"/>
              <a:t>Policies and practices vary both within </a:t>
            </a:r>
            <a:r>
              <a:rPr lang="en-GB" u="sng" dirty="0"/>
              <a:t>and </a:t>
            </a:r>
            <a:r>
              <a:rPr lang="en-GB" dirty="0"/>
              <a:t>across the two fields</a:t>
            </a:r>
          </a:p>
          <a:p>
            <a:pPr lvl="1"/>
            <a:r>
              <a:rPr lang="en-GB" sz="2800" dirty="0"/>
              <a:t>Funding sources</a:t>
            </a:r>
          </a:p>
          <a:p>
            <a:pPr lvl="1"/>
            <a:r>
              <a:rPr lang="en-GB" sz="2800" dirty="0"/>
              <a:t>Risk</a:t>
            </a:r>
          </a:p>
          <a:p>
            <a:pPr lvl="1"/>
            <a:r>
              <a:rPr lang="en-GB" sz="2800" dirty="0"/>
              <a:t>Return</a:t>
            </a:r>
          </a:p>
          <a:p>
            <a:pPr lvl="1"/>
            <a:r>
              <a:rPr lang="en-GB" sz="2800" dirty="0"/>
              <a:t>‘Value/s’ , and to whom they are valuable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4545987"/>
            <a:ext cx="5181600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creative industries</a:t>
            </a:r>
          </a:p>
          <a:p>
            <a:pPr lvl="1"/>
            <a:r>
              <a:rPr lang="en-GB" sz="2400" dirty="0"/>
              <a:t>Film, TV</a:t>
            </a:r>
          </a:p>
          <a:p>
            <a:pPr lvl="1"/>
            <a:r>
              <a:rPr lang="en-GB" sz="2400" dirty="0"/>
              <a:t>Music</a:t>
            </a:r>
          </a:p>
          <a:p>
            <a:pPr lvl="1"/>
            <a:r>
              <a:rPr lang="en-GB" sz="2400" dirty="0"/>
              <a:t>Digital media/ games/AI</a:t>
            </a:r>
          </a:p>
          <a:p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3840481"/>
            <a:ext cx="102108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531258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Rectangle 1"/>
          <p:cNvSpPr>
            <a:spLocks noGrp="1" noChangeArrowheads="1"/>
          </p:cNvSpPr>
          <p:nvPr>
            <p:ph type="title"/>
          </p:nvPr>
        </p:nvSpPr>
        <p:spPr>
          <a:xfrm>
            <a:off x="838199" y="365125"/>
            <a:ext cx="11096297" cy="1325563"/>
          </a:xfrm>
        </p:spPr>
        <p:txBody>
          <a:bodyPr vert="horz" lIns="89293" tIns="44646" rIns="142868" bIns="44646" rtlCol="0" anchor="ctr">
            <a:normAutofit/>
          </a:bodyPr>
          <a:lstStyle/>
          <a:p>
            <a:pPr marL="44647" defTabSz="913028"/>
            <a:r>
              <a:rPr lang="en-GB" altLang="en-US" dirty="0">
                <a:latin typeface="Calibri" charset="0"/>
                <a:ea typeface="ＭＳ Ｐゴシック" charset="-128"/>
                <a:sym typeface="Helvetica" charset="0"/>
              </a:rPr>
              <a:t>4. The Dimensions of a </a:t>
            </a:r>
            <a:r>
              <a:rPr lang="en-US" altLang="en-US" dirty="0">
                <a:latin typeface="Calibri" charset="0"/>
                <a:ea typeface="ＭＳ Ｐゴシック" charset="-128"/>
                <a:sym typeface="Helvetica" charset="0"/>
              </a:rPr>
              <a:t>production eco-system</a:t>
            </a:r>
            <a:endParaRPr lang="en-US" altLang="en-US" dirty="0">
              <a:latin typeface="Calibri" charset="0"/>
              <a:ea typeface="ＭＳ Ｐゴシック" charset="-128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7262813" cy="4351338"/>
          </a:xfrm>
        </p:spPr>
        <p:txBody>
          <a:bodyPr vert="horz" lIns="89293" tIns="44646" rIns="142868" bIns="44646" rtlCol="0">
            <a:normAutofit/>
          </a:bodyPr>
          <a:lstStyle/>
          <a:p>
            <a:pPr marL="497380" indent="-457200" defTabSz="914098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200000"/>
              <a:defRPr/>
            </a:pPr>
            <a:r>
              <a:rPr lang="en-US" sz="2531" dirty="0">
                <a:latin typeface="+mj-lt"/>
                <a:cs typeface="Helvetica" charset="0"/>
                <a:sym typeface="Helvetica" charset="0"/>
              </a:rPr>
              <a:t>Includes </a:t>
            </a:r>
            <a:r>
              <a:rPr lang="en-US" sz="2531" b="1" dirty="0">
                <a:latin typeface="+mj-lt"/>
                <a:cs typeface="Helvetica" charset="0"/>
                <a:sym typeface="Helvetica" charset="0"/>
              </a:rPr>
              <a:t>both</a:t>
            </a:r>
          </a:p>
          <a:p>
            <a:pPr marL="881323" lvl="1" indent="-457200" defTabSz="914098">
              <a:spcBef>
                <a:spcPts val="633"/>
              </a:spcBef>
              <a:buClr>
                <a:schemeClr val="accent1">
                  <a:lumMod val="75000"/>
                </a:schemeClr>
              </a:buClr>
              <a:buSzPct val="200000"/>
              <a:defRPr/>
            </a:pPr>
            <a:r>
              <a:rPr lang="en-US" sz="2531" dirty="0">
                <a:latin typeface="+mj-lt"/>
                <a:cs typeface="Helvetica" charset="0"/>
                <a:sym typeface="Helvetica" charset="0"/>
              </a:rPr>
              <a:t>Domain (Horizontal): Visual art, performance, audio-visual, books and press, sport and health, heritage and tourism</a:t>
            </a:r>
          </a:p>
          <a:p>
            <a:pPr marL="881323" lvl="1" indent="-457200" defTabSz="914098">
              <a:spcBef>
                <a:spcPts val="633"/>
              </a:spcBef>
              <a:buClr>
                <a:schemeClr val="accent1">
                  <a:lumMod val="75000"/>
                </a:schemeClr>
              </a:buClr>
              <a:buSzPct val="200000"/>
              <a:defRPr/>
            </a:pPr>
            <a:endParaRPr lang="en-US" sz="2531" dirty="0">
              <a:latin typeface="+mj-lt"/>
              <a:cs typeface="Helvetica" charset="0"/>
              <a:sym typeface="Helvetica" charset="0"/>
            </a:endParaRPr>
          </a:p>
          <a:p>
            <a:pPr marL="424123" lvl="1" indent="0" defTabSz="914098">
              <a:spcBef>
                <a:spcPts val="633"/>
              </a:spcBef>
              <a:buClr>
                <a:schemeClr val="accent1">
                  <a:lumMod val="75000"/>
                </a:schemeClr>
              </a:buClr>
              <a:buSzPct val="200000"/>
              <a:buNone/>
              <a:defRPr/>
            </a:pPr>
            <a:r>
              <a:rPr lang="en-US" sz="2531" b="1" dirty="0">
                <a:latin typeface="+mj-lt"/>
                <a:cs typeface="Helvetica" charset="0"/>
                <a:sym typeface="Helvetica" charset="0"/>
              </a:rPr>
              <a:t>	And</a:t>
            </a:r>
          </a:p>
          <a:p>
            <a:pPr marL="424123" lvl="1" indent="0" defTabSz="914098">
              <a:spcBef>
                <a:spcPts val="633"/>
              </a:spcBef>
              <a:buClr>
                <a:schemeClr val="accent1">
                  <a:lumMod val="75000"/>
                </a:schemeClr>
              </a:buClr>
              <a:buSzPct val="200000"/>
              <a:buNone/>
              <a:defRPr/>
            </a:pPr>
            <a:endParaRPr lang="en-US" sz="2531" dirty="0">
              <a:latin typeface="+mj-lt"/>
              <a:cs typeface="Helvetica" charset="0"/>
              <a:sym typeface="Helvetica" charset="0"/>
            </a:endParaRPr>
          </a:p>
          <a:p>
            <a:pPr marL="881323" lvl="1" indent="-457200" defTabSz="914098">
              <a:spcBef>
                <a:spcPts val="633"/>
              </a:spcBef>
              <a:buClr>
                <a:schemeClr val="accent1">
                  <a:lumMod val="75000"/>
                </a:schemeClr>
              </a:buClr>
              <a:buSzPct val="200000"/>
              <a:defRPr/>
            </a:pPr>
            <a:r>
              <a:rPr lang="en-US" sz="2531" dirty="0">
                <a:latin typeface="+mj-lt"/>
                <a:cs typeface="Helvetica" charset="0"/>
                <a:sym typeface="Helvetica" charset="0"/>
              </a:rPr>
              <a:t>Cycle (’Vertical’): creation, making, dissemination, exhibition/reception, archiving/preservation, education/critique</a:t>
            </a:r>
            <a:endParaRPr lang="en-US" dirty="0">
              <a:latin typeface="+mj-lt"/>
            </a:endParaRPr>
          </a:p>
        </p:txBody>
      </p:sp>
      <p:pic>
        <p:nvPicPr>
          <p:cNvPr id="12291" name="Picture 3" descr="people-pyramid-375x3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9238" y="1473768"/>
            <a:ext cx="2755206" cy="2527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D6D0681-3D4D-E049-A4E2-A692312B2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570" y="4001294"/>
            <a:ext cx="2344057" cy="28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50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557A17-C92D-7B4D-AFF3-E151962C2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55514" cy="1121860"/>
          </a:xfrm>
        </p:spPr>
        <p:txBody>
          <a:bodyPr>
            <a:normAutofit fontScale="90000"/>
          </a:bodyPr>
          <a:lstStyle/>
          <a:p>
            <a:r>
              <a:rPr lang="en-GB" dirty="0"/>
              <a:t>5. Conceptualising the cultural and creative industries: a process- not a product, not ‘creativity’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CC1CCC2-2C37-1D44-8E6A-80E64102B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54262" cy="4351338"/>
          </a:xfrm>
        </p:spPr>
        <p:txBody>
          <a:bodyPr>
            <a:normAutofit lnSpcReduction="10000"/>
          </a:bodyPr>
          <a:lstStyle/>
          <a:p>
            <a:r>
              <a:rPr lang="en-GB" sz="4000" dirty="0"/>
              <a:t>Process</a:t>
            </a:r>
          </a:p>
          <a:p>
            <a:pPr lvl="1"/>
            <a:r>
              <a:rPr lang="en-GB" sz="3600" dirty="0"/>
              <a:t>They are social, political and contextual</a:t>
            </a:r>
          </a:p>
          <a:p>
            <a:pPr lvl="1"/>
            <a:r>
              <a:rPr lang="en-GB" sz="3600" dirty="0"/>
              <a:t>Recognise the role of value systems, power and patronage</a:t>
            </a:r>
          </a:p>
          <a:p>
            <a:pPr lvl="1"/>
            <a:r>
              <a:rPr lang="en-GB" sz="3600" dirty="0"/>
              <a:t>Innovation is an everyday fact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5A661DC-BE7B-3341-9A8F-CF0FCDBC7B7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05" y="1486985"/>
            <a:ext cx="4807835" cy="481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85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C22B6E-7346-374B-BC01-3D3F884E0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6. Support: capacity building and sustainability, </a:t>
            </a:r>
            <a:r>
              <a:rPr lang="en-GB" u="sng" dirty="0"/>
              <a:t>not</a:t>
            </a:r>
            <a:r>
              <a:rPr lang="en-GB" dirty="0"/>
              <a:t> picking winners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1849A9D-7160-094B-942C-0ED6A775A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191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Promoting an ecosystem:</a:t>
            </a:r>
          </a:p>
          <a:p>
            <a:pPr lvl="1"/>
            <a:r>
              <a:rPr lang="en-GB" dirty="0"/>
              <a:t>Not consumption</a:t>
            </a:r>
          </a:p>
          <a:p>
            <a:pPr lvl="1"/>
            <a:r>
              <a:rPr lang="en-GB" dirty="0"/>
              <a:t>Not just production</a:t>
            </a:r>
          </a:p>
          <a:p>
            <a:pPr lvl="2"/>
            <a:r>
              <a:rPr lang="en-GB" dirty="0"/>
              <a:t>Not ‘winners’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Recognize the complexities of cultural production:</a:t>
            </a:r>
          </a:p>
          <a:p>
            <a:pPr lvl="1"/>
            <a:r>
              <a:rPr lang="en-GB" dirty="0"/>
              <a:t>Horizontal – between cultural forms</a:t>
            </a:r>
          </a:p>
          <a:p>
            <a:pPr lvl="1"/>
            <a:r>
              <a:rPr lang="en-GB" dirty="0"/>
              <a:t>Vertical/circular – from production to consumption</a:t>
            </a:r>
          </a:p>
          <a:p>
            <a:r>
              <a:rPr lang="en-GB" dirty="0"/>
              <a:t>The strength of networks:</a:t>
            </a:r>
          </a:p>
          <a:p>
            <a:pPr lvl="1"/>
            <a:r>
              <a:rPr lang="en-GB" dirty="0"/>
              <a:t>But the weakness of system co-ordination</a:t>
            </a:r>
          </a:p>
          <a:p>
            <a:r>
              <a:rPr lang="en-GB" dirty="0"/>
              <a:t>Critical:</a:t>
            </a:r>
          </a:p>
          <a:p>
            <a:pPr lvl="1"/>
            <a:r>
              <a:rPr lang="en-GB" dirty="0"/>
              <a:t>Role of intermediaries</a:t>
            </a:r>
          </a:p>
          <a:p>
            <a:pPr lvl="1"/>
            <a:r>
              <a:rPr lang="en-GB" dirty="0"/>
              <a:t>Strategic guidance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D2C593C-4F36-0C4B-89D1-34799D0B4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987" y="2366963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23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2E1819-A321-7245-9EDD-7AFF81B9D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372" y="0"/>
            <a:ext cx="9231086" cy="1690689"/>
          </a:xfrm>
        </p:spPr>
        <p:txBody>
          <a:bodyPr/>
          <a:lstStyle/>
          <a:p>
            <a:r>
              <a:rPr lang="en-GB" dirty="0"/>
              <a:t>7. Threats and Opportunities for the Creative Economy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CAD2E5F-D8AE-3D43-942D-FC2C4035B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522514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Opportunities</a:t>
            </a:r>
          </a:p>
          <a:p>
            <a:pPr lvl="1"/>
            <a:r>
              <a:rPr lang="en-GB" dirty="0"/>
              <a:t>Intrinsic value/s creation</a:t>
            </a:r>
          </a:p>
          <a:p>
            <a:pPr lvl="1"/>
            <a:r>
              <a:rPr lang="en-GB" dirty="0"/>
              <a:t>Spill-over benefits (knowledge, expertise)</a:t>
            </a:r>
          </a:p>
          <a:p>
            <a:pPr lvl="1"/>
            <a:r>
              <a:rPr lang="en-GB" dirty="0"/>
              <a:t>Build and sustain local identity </a:t>
            </a:r>
          </a:p>
          <a:p>
            <a:pPr lvl="2"/>
            <a:r>
              <a:rPr lang="en-GB" dirty="0"/>
              <a:t>via variety of cultural forms and expressions</a:t>
            </a:r>
          </a:p>
          <a:p>
            <a:pPr lvl="3"/>
            <a:r>
              <a:rPr lang="en-GB" dirty="0"/>
              <a:t>Products, services</a:t>
            </a:r>
          </a:p>
          <a:p>
            <a:pPr lvl="3"/>
            <a:r>
              <a:rPr lang="en-GB" dirty="0"/>
              <a:t>Intellectual property</a:t>
            </a:r>
          </a:p>
          <a:p>
            <a:pPr lvl="3"/>
            <a:r>
              <a:rPr lang="en-GB" dirty="0"/>
              <a:t>Intangible culture</a:t>
            </a:r>
          </a:p>
          <a:p>
            <a:pPr lvl="2"/>
            <a:r>
              <a:rPr lang="en-GB" dirty="0"/>
              <a:t>Engaging with audiences (near and far)</a:t>
            </a:r>
          </a:p>
          <a:p>
            <a:r>
              <a:rPr lang="en-GB" dirty="0"/>
              <a:t>Threats</a:t>
            </a:r>
          </a:p>
          <a:p>
            <a:pPr lvl="1"/>
            <a:r>
              <a:rPr lang="en-GB" dirty="0"/>
              <a:t>Maintaining local knowledge's of culture(s) </a:t>
            </a:r>
          </a:p>
          <a:p>
            <a:pPr lvl="2"/>
            <a:r>
              <a:rPr lang="en-GB" dirty="0"/>
              <a:t>education, training, archiving</a:t>
            </a:r>
          </a:p>
          <a:p>
            <a:pPr lvl="1"/>
            <a:r>
              <a:rPr lang="en-GB" dirty="0"/>
              <a:t>Destruction of ‘environments’ </a:t>
            </a:r>
          </a:p>
          <a:p>
            <a:pPr lvl="2"/>
            <a:r>
              <a:rPr lang="en-GB" dirty="0"/>
              <a:t>social, economic and cultural</a:t>
            </a:r>
          </a:p>
          <a:p>
            <a:pPr lvl="1"/>
            <a:r>
              <a:rPr lang="en-GB" dirty="0"/>
              <a:t>International trade relations</a:t>
            </a:r>
          </a:p>
          <a:p>
            <a:pPr lvl="2"/>
            <a:r>
              <a:rPr lang="en-GB" dirty="0"/>
              <a:t>Imbalance and asymmetry of global production networks</a:t>
            </a:r>
          </a:p>
          <a:p>
            <a:pPr lvl="3"/>
            <a:r>
              <a:rPr lang="en-GB" dirty="0"/>
              <a:t>Where is the economic value added? </a:t>
            </a:r>
          </a:p>
          <a:p>
            <a:pPr lvl="3"/>
            <a:r>
              <a:rPr lang="en-GB" dirty="0"/>
              <a:t>Where is the cultural value added?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FF6E9D8-528D-B642-853A-751AE5A13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370" y="2762477"/>
            <a:ext cx="5718629" cy="2679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373A80F-6813-B540-A2F1-2D453BD6FC1D}"/>
              </a:ext>
            </a:extLst>
          </p:cNvPr>
          <p:cNvSpPr txBox="1"/>
          <p:nvPr/>
        </p:nvSpPr>
        <p:spPr>
          <a:xfrm>
            <a:off x="10740571" y="5936343"/>
            <a:ext cx="102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FAO data</a:t>
            </a:r>
          </a:p>
        </p:txBody>
      </p:sp>
    </p:spTree>
    <p:extLst>
      <p:ext uri="{BB962C8B-B14F-4D97-AF65-F5344CB8AC3E}">
        <p14:creationId xmlns:p14="http://schemas.microsoft.com/office/powerpoint/2010/main" val="4018654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93AFDE-66FB-B947-AD3A-D31CED7DF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8. From policy to ‘dispersed governance’ of the creative economy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028B4D9-9646-1E46-92F5-02A31835B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600" dirty="0"/>
              <a:t>Culture </a:t>
            </a:r>
            <a:r>
              <a:rPr lang="en-GB" sz="3600" u="sng" dirty="0"/>
              <a:t>already</a:t>
            </a:r>
            <a:r>
              <a:rPr lang="en-GB" sz="3600" dirty="0"/>
              <a:t> has a language for it, business is just learning it:</a:t>
            </a:r>
          </a:p>
          <a:p>
            <a:pPr lvl="1"/>
            <a:r>
              <a:rPr lang="en-GB" sz="3200" dirty="0"/>
              <a:t>Knowledge brokers</a:t>
            </a:r>
          </a:p>
          <a:p>
            <a:pPr lvl="1"/>
            <a:r>
              <a:rPr lang="en-GB" sz="3200" dirty="0"/>
              <a:t>Curator</a:t>
            </a:r>
          </a:p>
          <a:p>
            <a:pPr lvl="1"/>
            <a:r>
              <a:rPr lang="en-GB" sz="3200" dirty="0"/>
              <a:t>Facilitators</a:t>
            </a:r>
          </a:p>
          <a:p>
            <a:pPr lvl="1"/>
            <a:r>
              <a:rPr lang="en-GB" sz="3200" dirty="0"/>
              <a:t>Intermediaries</a:t>
            </a:r>
          </a:p>
          <a:p>
            <a:r>
              <a:rPr lang="en-GB" sz="3600" dirty="0"/>
              <a:t>Create ‘compelling’ environments</a:t>
            </a:r>
          </a:p>
          <a:p>
            <a:pPr lvl="1"/>
            <a:r>
              <a:rPr lang="en-GB" sz="3200" dirty="0"/>
              <a:t>Attract and support ideas</a:t>
            </a:r>
          </a:p>
          <a:p>
            <a:pPr lvl="1"/>
            <a:r>
              <a:rPr lang="en-GB" sz="3200" dirty="0"/>
              <a:t>Sustain institutions</a:t>
            </a:r>
          </a:p>
          <a:p>
            <a:pPr lvl="1"/>
            <a:r>
              <a:rPr lang="en-GB" sz="3200" dirty="0"/>
              <a:t>Promote continuous learning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1A36382-FDFA-6648-BAEE-A59F59571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462" y="2980791"/>
            <a:ext cx="4444538" cy="319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756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699</Words>
  <Application>Microsoft Office PowerPoint</Application>
  <PresentationFormat>Custom</PresentationFormat>
  <Paragraphs>117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Understanding and supporting the Cultural and Creative Industries</vt:lpstr>
      <vt:lpstr>1. The rise of the knowledge economy, and the cultural and creative economy</vt:lpstr>
      <vt:lpstr>2  Growth in the Creative Economy</vt:lpstr>
      <vt:lpstr>3. Understanding the cultural and creative economy</vt:lpstr>
      <vt:lpstr>4. The Dimensions of a production eco-system</vt:lpstr>
      <vt:lpstr>5. Conceptualising the cultural and creative industries: a process- not a product, not ‘creativity’</vt:lpstr>
      <vt:lpstr>6. Support: capacity building and sustainability, not picking winners</vt:lpstr>
      <vt:lpstr>7. Threats and Opportunities for the Creative Economy </vt:lpstr>
      <vt:lpstr>8. From policy to ‘dispersed governance’ of the creative economy</vt:lpstr>
      <vt:lpstr>Conclusions…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Understanding, and supporting, innovation in the Cultural and Creative Industries</dc:title>
  <dc:creator>Pratt, Andy</dc:creator>
  <cp:lastModifiedBy>%username%</cp:lastModifiedBy>
  <cp:revision>18</cp:revision>
  <dcterms:created xsi:type="dcterms:W3CDTF">2019-09-17T22:10:07Z</dcterms:created>
  <dcterms:modified xsi:type="dcterms:W3CDTF">2019-10-01T17:25:03Z</dcterms:modified>
</cp:coreProperties>
</file>